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4" r:id="rId4"/>
    <p:sldId id="260" r:id="rId5"/>
    <p:sldId id="265" r:id="rId6"/>
    <p:sldId id="261" r:id="rId7"/>
    <p:sldId id="266" r:id="rId8"/>
    <p:sldId id="262" r:id="rId9"/>
    <p:sldId id="267" r:id="rId10"/>
    <p:sldId id="263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94660"/>
  </p:normalViewPr>
  <p:slideViewPr>
    <p:cSldViewPr>
      <p:cViewPr varScale="1">
        <p:scale>
          <a:sx n="68" d="100"/>
          <a:sy n="68" d="100"/>
        </p:scale>
        <p:origin x="-14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wall-216983208_3792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vk.com/wall-127475311_821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wall-209077835_1888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vk.com/wall-216983208_3200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wall-216983208_3365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vk.com/wall-127475311_766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wall-216983208_3607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vk.com/wall-127475311_8158" TargetMode="External"/><Relationship Id="rId4" Type="http://schemas.openxmlformats.org/officeDocument/2006/relationships/hyperlink" Target="https://vk.com/wall-209077835_201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wall-216983208_3732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vk.com/wall-207728064_225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C:\Users\User\AppData\Local\Temp\Rar$DIa4972.17639\1401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5" descr="C:\Users\User\AppData\Local\Temp\Rar$DIa4972.17639\14018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794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7" descr="C:\Users\User\AppData\Local\Temp\Rar$DIa4972.17639\14018.jpg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800400" y="548680"/>
            <a:ext cx="5616624" cy="5958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7005" marR="172720" algn="ctr">
              <a:lnSpc>
                <a:spcPts val="158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Муниципальное</a:t>
            </a:r>
            <a:r>
              <a:rPr lang="ru-RU" sz="2000" spc="-3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бюджетное</a:t>
            </a:r>
            <a:r>
              <a:rPr lang="ru-RU" sz="2000" spc="-45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дошкольное</a:t>
            </a:r>
            <a:r>
              <a:rPr lang="ru-RU" sz="2000" spc="-15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образовательное</a:t>
            </a:r>
            <a:r>
              <a:rPr lang="ru-RU" sz="2000" spc="-3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учреждение</a:t>
            </a:r>
            <a:endParaRPr lang="ru-RU" sz="1200" i="1" dirty="0">
              <a:ea typeface="Calibri"/>
              <a:cs typeface="Times New Roman"/>
            </a:endParaRPr>
          </a:p>
          <a:p>
            <a:pPr algn="ctr"/>
            <a:r>
              <a:rPr lang="ru-RU" sz="2000" dirty="0">
                <a:latin typeface="Times New Roman"/>
                <a:ea typeface="Times New Roman"/>
              </a:rPr>
              <a:t>«Детский сад № 12</a:t>
            </a:r>
            <a:r>
              <a:rPr lang="ru-RU" sz="2000" dirty="0" smtClean="0">
                <a:latin typeface="Times New Roman"/>
                <a:ea typeface="Times New Roman"/>
              </a:rPr>
              <a:t>»</a:t>
            </a:r>
          </a:p>
          <a:p>
            <a:pPr algn="ctr"/>
            <a:endParaRPr lang="ru-RU" sz="2000" b="1" dirty="0" smtClean="0">
              <a:latin typeface="Times New Roman"/>
              <a:ea typeface="Times New Roman"/>
              <a:cs typeface="Times New Roman"/>
            </a:endParaRPr>
          </a:p>
          <a:p>
            <a:pPr marL="167005" marR="172720" algn="ctr">
              <a:lnSpc>
                <a:spcPct val="120000"/>
              </a:lnSpc>
              <a:spcBef>
                <a:spcPts val="340"/>
              </a:spcBef>
              <a:spcAft>
                <a:spcPts val="0"/>
              </a:spcAft>
            </a:pP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Отчёт 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по </a:t>
            </a:r>
            <a:r>
              <a:rPr lang="ru-RU" sz="2000" b="1" spc="-2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работе</a:t>
            </a:r>
            <a:r>
              <a:rPr lang="ru-RU" sz="2000" b="1" spc="-2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dirty="0" err="1">
                <a:latin typeface="Times New Roman"/>
                <a:ea typeface="Times New Roman"/>
                <a:cs typeface="Times New Roman"/>
              </a:rPr>
              <a:t>стажировочной</a:t>
            </a:r>
            <a:r>
              <a:rPr lang="ru-RU" sz="2000" b="1" spc="-2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площадки</a:t>
            </a:r>
            <a:r>
              <a:rPr lang="ru-RU" sz="2000" b="1" spc="-25" dirty="0">
                <a:latin typeface="Times New Roman"/>
                <a:ea typeface="Times New Roman"/>
                <a:cs typeface="Times New Roman"/>
              </a:rPr>
              <a:t> </a:t>
            </a:r>
            <a:endParaRPr lang="ru-RU" sz="1200" i="1" dirty="0">
              <a:ea typeface="Calibri"/>
              <a:cs typeface="Times New Roman"/>
            </a:endParaRPr>
          </a:p>
          <a:p>
            <a:pPr marL="352425" marR="355600" algn="ctr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 «Робототехника и техническое творчество в образовательном пространстве ДОУ» </a:t>
            </a:r>
            <a:endParaRPr lang="ru-RU" sz="2000" b="1" dirty="0" smtClean="0">
              <a:latin typeface="Times New Roman"/>
              <a:ea typeface="Times New Roman"/>
              <a:cs typeface="Times New Roman"/>
            </a:endParaRPr>
          </a:p>
          <a:p>
            <a:pPr marL="352425" marR="355600" algn="ctr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</a:pP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на 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первое полугодие  2024 учебного </a:t>
            </a: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года</a:t>
            </a:r>
          </a:p>
          <a:p>
            <a:pPr marL="352425" marR="355600" algn="ctr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</a:pPr>
            <a:endParaRPr lang="ru-RU" sz="2000" b="1" i="1" dirty="0" smtClean="0">
              <a:latin typeface="Times New Roman"/>
              <a:ea typeface="Calibri"/>
              <a:cs typeface="Times New Roman"/>
            </a:endParaRPr>
          </a:p>
          <a:p>
            <a:pPr marL="352425" marR="355600" algn="ctr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</a:pPr>
            <a:endParaRPr lang="ru-RU" sz="2000" b="1" i="1" dirty="0">
              <a:latin typeface="Times New Roman"/>
              <a:ea typeface="Calibri"/>
              <a:cs typeface="Times New Roman"/>
            </a:endParaRPr>
          </a:p>
          <a:p>
            <a:pPr marL="352425" marR="355600" algn="ctr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</a:pPr>
            <a:endParaRPr lang="ru-RU" sz="2000" b="1" i="1" dirty="0">
              <a:latin typeface="Times New Roman"/>
              <a:ea typeface="Calibri"/>
              <a:cs typeface="Times New Roman"/>
            </a:endParaRPr>
          </a:p>
          <a:p>
            <a:pPr marL="352425" marR="355600" algn="ctr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</a:pPr>
            <a:r>
              <a:rPr lang="ru-RU" sz="2000" b="1" i="1" dirty="0" smtClean="0">
                <a:latin typeface="Times New Roman"/>
                <a:ea typeface="Calibri"/>
                <a:cs typeface="Times New Roman"/>
              </a:rPr>
              <a:t>Руководители: Асмаловская И.А.</a:t>
            </a:r>
          </a:p>
          <a:p>
            <a:pPr marL="352425" marR="355600" algn="ctr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</a:pPr>
            <a:r>
              <a:rPr lang="ru-RU" sz="2000" b="1" i="1" dirty="0" smtClean="0">
                <a:latin typeface="Times New Roman"/>
                <a:ea typeface="Calibri"/>
                <a:cs typeface="Times New Roman"/>
              </a:rPr>
              <a:t>                       Пименова Н.А.</a:t>
            </a:r>
            <a:endParaRPr lang="ru-RU" sz="2000" b="1" i="1" dirty="0" smtClean="0">
              <a:latin typeface="Times New Roman"/>
              <a:ea typeface="Calibri"/>
              <a:cs typeface="Times New Roman"/>
            </a:endParaRPr>
          </a:p>
          <a:p>
            <a:pPr marL="352425" marR="355600" algn="ctr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</a:pPr>
            <a:endParaRPr lang="ru-RU" sz="2000" b="1" i="1" dirty="0" smtClean="0">
              <a:latin typeface="Times New Roman"/>
              <a:ea typeface="Calibri"/>
              <a:cs typeface="Times New Roman"/>
            </a:endParaRPr>
          </a:p>
          <a:p>
            <a:pPr marL="352425" marR="355600" algn="ctr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</a:pPr>
            <a:endParaRPr lang="ru-RU" sz="2000" b="1" i="1" dirty="0">
              <a:latin typeface="Times New Roman"/>
              <a:ea typeface="Calibri"/>
              <a:cs typeface="Times New Roman"/>
            </a:endParaRPr>
          </a:p>
          <a:p>
            <a:pPr marL="352425" marR="355600" algn="ctr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г. Гусь-Хрустальный, 2025 г.</a:t>
            </a:r>
            <a:endParaRPr lang="ru-RU" sz="12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9755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8740">
              <a:lnSpc>
                <a:spcPct val="120000"/>
              </a:lnSpc>
              <a:spcAft>
                <a:spcPts val="1000"/>
              </a:spcAft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20.12.2024 года на 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базе детского сада № 12 состоялся муниципальный этап Всероссийского </a:t>
            </a:r>
            <a:r>
              <a:rPr lang="ru-RU" sz="2000" b="1" dirty="0" err="1">
                <a:latin typeface="Times New Roman"/>
                <a:ea typeface="Times New Roman"/>
                <a:cs typeface="Times New Roman"/>
              </a:rPr>
              <a:t>профориентационного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 технологического конкурса "Инженерные кадры России" – «</a:t>
            </a:r>
            <a:r>
              <a:rPr lang="ru-RU" sz="2000" b="1" dirty="0" err="1">
                <a:latin typeface="Times New Roman"/>
                <a:ea typeface="Times New Roman"/>
                <a:cs typeface="Times New Roman"/>
              </a:rPr>
              <a:t>Икаренок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».</a:t>
            </a:r>
            <a:r>
              <a:rPr lang="ru-RU" sz="3200" b="1" i="1" dirty="0">
                <a:ea typeface="Calibri"/>
                <a:cs typeface="Times New Roman"/>
              </a:rPr>
              <a:t/>
            </a:r>
            <a:br>
              <a:rPr lang="ru-RU" sz="3200" b="1" i="1" dirty="0">
                <a:ea typeface="Calibri"/>
                <a:cs typeface="Times New Roman"/>
              </a:rPr>
            </a:br>
            <a:endParaRPr lang="ru-RU" b="1" dirty="0"/>
          </a:p>
        </p:txBody>
      </p:sp>
      <p:pic>
        <p:nvPicPr>
          <p:cNvPr id="6148" name="Picture 4" descr="C:\Users\User\Downloads\икаренок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96752"/>
            <a:ext cx="5478540" cy="544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User\Downloads\икаренок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32502"/>
            <a:ext cx="7344816" cy="550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User\Downloads\икаренок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63" y="1258200"/>
            <a:ext cx="3482108" cy="544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User\Downloads\икаренок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619" y="1295167"/>
            <a:ext cx="5289622" cy="537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User\Downloads\икаренок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966" y="1271862"/>
            <a:ext cx="4408019" cy="54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User\Downloads\икаренок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21" y="1290444"/>
            <a:ext cx="4298766" cy="544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68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616662"/>
              </p:ext>
            </p:extLst>
          </p:nvPr>
        </p:nvGraphicFramePr>
        <p:xfrm>
          <a:off x="846265" y="1389549"/>
          <a:ext cx="7542159" cy="5055202"/>
        </p:xfrm>
        <a:graphic>
          <a:graphicData uri="http://schemas.openxmlformats.org/drawingml/2006/table">
            <a:tbl>
              <a:tblPr firstRow="1" firstCol="1" bandRow="1"/>
              <a:tblGrid>
                <a:gridCol w="3365695"/>
                <a:gridCol w="1872208"/>
                <a:gridCol w="2304256"/>
              </a:tblGrid>
              <a:tr h="815315">
                <a:tc>
                  <a:txBody>
                    <a:bodyPr/>
                    <a:lstStyle/>
                    <a:p>
                      <a:pPr marL="9017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>
                          <a:solidFill>
                            <a:srgbClr val="1A1A1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Название мероприятия</a:t>
                      </a:r>
                      <a:endParaRPr lang="ru-RU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9017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>
                          <a:solidFill>
                            <a:srgbClr val="1A1A1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>
                          <a:solidFill>
                            <a:srgbClr val="1A1A1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Дата и место</a:t>
                      </a:r>
                      <a:endParaRPr lang="ru-RU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>
                          <a:solidFill>
                            <a:srgbClr val="1A1A1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Ссылка на сайт</a:t>
                      </a:r>
                      <a:endParaRPr lang="ru-RU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>
                          <a:solidFill>
                            <a:srgbClr val="1A1A1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9887">
                <a:tc>
                  <a:txBody>
                    <a:bodyPr/>
                    <a:lstStyle/>
                    <a:p>
                      <a:pPr marL="90170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ru-RU" sz="200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Муниципальный этап Всероссийского </a:t>
                      </a:r>
                      <a:r>
                        <a:rPr lang="ru-RU" sz="2000" i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профориентационного</a:t>
                      </a:r>
                      <a:r>
                        <a:rPr lang="ru-RU" sz="200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технологического конкурса "Инженерные кадры России" – «</a:t>
                      </a:r>
                      <a:r>
                        <a:rPr lang="ru-RU" sz="2000" i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Икаренок</a:t>
                      </a:r>
                      <a:r>
                        <a:rPr lang="ru-RU" sz="200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».</a:t>
                      </a:r>
                      <a:endParaRPr lang="ru-RU" sz="2000" i="1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90170" marR="356235" indent="450215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20.12.2024 </a:t>
                      </a:r>
                      <a:r>
                        <a:rPr lang="ru-RU" sz="2000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г. </a:t>
                      </a:r>
                      <a:endParaRPr lang="en-US" sz="2000" i="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 </a:t>
                      </a:r>
                      <a:r>
                        <a:rPr lang="ru-RU" sz="2000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базе </a:t>
                      </a:r>
                      <a:r>
                        <a:rPr lang="ru-RU" sz="200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МБДОУ</a:t>
                      </a:r>
                      <a:r>
                        <a:rPr lang="ru-RU" sz="2000" i="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«</a:t>
                      </a:r>
                      <a:r>
                        <a:rPr lang="ru-RU" sz="200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Детский сад </a:t>
                      </a:r>
                      <a:r>
                        <a:rPr lang="ru-RU" sz="2000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200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12»</a:t>
                      </a:r>
                      <a:endParaRPr lang="ru-RU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ru-RU" sz="2000" i="1" u="sng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3"/>
                        </a:rPr>
                        <a:t>https://vk.com/wall-216983208_3792</a:t>
                      </a:r>
                      <a:endParaRPr lang="ru-RU" sz="2000" i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90170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ru-RU" sz="2000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i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90170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ru-RU" sz="2000" i="1" u="sng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4"/>
                        </a:rPr>
                        <a:t>https://vk.com/wall-127475311_8210</a:t>
                      </a:r>
                      <a:endParaRPr lang="ru-RU" sz="2000" i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9017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46264" y="404664"/>
            <a:ext cx="7451472" cy="98488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2000" b="1" dirty="0" smtClean="0">
                <a:solidFill>
                  <a:srgbClr val="1A1A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Трансляция результатов инновационного проекта, </a:t>
            </a:r>
            <a:endParaRPr lang="ru-RU" altLang="ru-RU" sz="105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ru-RU" altLang="ru-RU" sz="2000" b="1" dirty="0" smtClean="0">
                <a:solidFill>
                  <a:srgbClr val="1A1A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осуществляемого в рамках </a:t>
            </a:r>
            <a:r>
              <a:rPr lang="ru-RU" altLang="ru-RU" sz="2000" b="1" dirty="0" err="1" smtClean="0">
                <a:solidFill>
                  <a:srgbClr val="1A1A1A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стажировочной</a:t>
            </a:r>
            <a:r>
              <a:rPr lang="ru-RU" altLang="ru-RU" sz="2000" b="1" dirty="0" smtClean="0">
                <a:solidFill>
                  <a:srgbClr val="1A1A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площадки</a:t>
            </a:r>
            <a:endParaRPr lang="ru-RU" altLang="ru-RU" sz="105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116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25.09.2024 года на 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базе детского сада № 12 состоялось торжественное открытие </a:t>
            </a:r>
            <a:r>
              <a:rPr lang="ru-RU" sz="2000" b="1" dirty="0" err="1">
                <a:latin typeface="Times New Roman"/>
                <a:ea typeface="Times New Roman"/>
                <a:cs typeface="Times New Roman"/>
              </a:rPr>
              <a:t>стажировочной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 площадки по внедрению и реализации инновационных практик по </a:t>
            </a: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теме «Робототехника 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и техническое </a:t>
            </a: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творчество в 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образовательном пространстве ДОУ».</a:t>
            </a:r>
            <a:r>
              <a:rPr lang="ru-RU" sz="1300" b="1" i="1" dirty="0">
                <a:ea typeface="Calibri"/>
                <a:cs typeface="Times New Roman"/>
              </a:rPr>
              <a:t/>
            </a:r>
            <a:br>
              <a:rPr lang="ru-RU" sz="1300" b="1" i="1" dirty="0">
                <a:ea typeface="Calibri"/>
                <a:cs typeface="Times New Roman"/>
              </a:rPr>
            </a:br>
            <a:endParaRPr lang="ru-RU" sz="2000" b="1" dirty="0"/>
          </a:p>
        </p:txBody>
      </p:sp>
      <p:pic>
        <p:nvPicPr>
          <p:cNvPr id="2051" name="Picture 3" descr="C:\Users\User\Downloads\открытие стажиров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2856"/>
            <a:ext cx="1900215" cy="411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ownloads\открытие стажировки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90" b="28599"/>
          <a:stretch/>
        </p:blipFill>
        <p:spPr bwMode="auto">
          <a:xfrm>
            <a:off x="2077474" y="1684321"/>
            <a:ext cx="4646394" cy="448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ownloads\открытие стажировки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9" b="14367"/>
          <a:stretch/>
        </p:blipFill>
        <p:spPr bwMode="auto">
          <a:xfrm>
            <a:off x="6844972" y="2348881"/>
            <a:ext cx="2299028" cy="390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52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196377"/>
              </p:ext>
            </p:extLst>
          </p:nvPr>
        </p:nvGraphicFramePr>
        <p:xfrm>
          <a:off x="846265" y="1389549"/>
          <a:ext cx="7542159" cy="5055202"/>
        </p:xfrm>
        <a:graphic>
          <a:graphicData uri="http://schemas.openxmlformats.org/drawingml/2006/table">
            <a:tbl>
              <a:tblPr firstRow="1" firstCol="1" bandRow="1"/>
              <a:tblGrid>
                <a:gridCol w="3653727"/>
                <a:gridCol w="1584176"/>
                <a:gridCol w="2304256"/>
              </a:tblGrid>
              <a:tr h="815315">
                <a:tc>
                  <a:txBody>
                    <a:bodyPr/>
                    <a:lstStyle/>
                    <a:p>
                      <a:pPr marL="9017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>
                          <a:solidFill>
                            <a:srgbClr val="1A1A1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Название мероприятия</a:t>
                      </a:r>
                      <a:endParaRPr lang="ru-RU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9017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>
                          <a:solidFill>
                            <a:srgbClr val="1A1A1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>
                          <a:solidFill>
                            <a:srgbClr val="1A1A1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Дата и место</a:t>
                      </a:r>
                      <a:endParaRPr lang="ru-RU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>
                          <a:solidFill>
                            <a:srgbClr val="1A1A1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Ссылка на сайт</a:t>
                      </a:r>
                      <a:endParaRPr lang="ru-RU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>
                          <a:solidFill>
                            <a:srgbClr val="1A1A1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9887">
                <a:tc>
                  <a:txBody>
                    <a:bodyPr/>
                    <a:lstStyle/>
                    <a:p>
                      <a:pPr marL="90170" marR="356235" indent="450215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Открытие </a:t>
                      </a:r>
                      <a:r>
                        <a:rPr lang="ru-RU" sz="200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стажировочной</a:t>
                      </a:r>
                      <a:r>
                        <a:rPr lang="ru-RU" sz="20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площадки по внедрению </a:t>
                      </a:r>
                      <a:r>
                        <a:rPr lang="ru-RU" sz="200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en-US" sz="2000" i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реализации </a:t>
                      </a:r>
                      <a:r>
                        <a:rPr lang="ru-RU" sz="20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инновационных практик по </a:t>
                      </a:r>
                      <a:r>
                        <a:rPr lang="ru-RU" sz="200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теме</a:t>
                      </a:r>
                      <a:r>
                        <a:rPr lang="en-US" sz="2000" i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200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«Робототехника </a:t>
                      </a:r>
                      <a:r>
                        <a:rPr lang="ru-RU" sz="20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 техническое </a:t>
                      </a:r>
                      <a:r>
                        <a:rPr lang="ru-RU" sz="200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творчество</a:t>
                      </a:r>
                      <a:r>
                        <a:rPr lang="en-US" sz="2000" i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 образовательном</a:t>
                      </a:r>
                      <a:r>
                        <a:rPr lang="en-US" sz="2000" i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200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пространстве </a:t>
                      </a:r>
                      <a:r>
                        <a:rPr lang="ru-RU" sz="20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ДОУ».</a:t>
                      </a:r>
                      <a:endParaRPr lang="ru-RU" sz="200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9017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9017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>
                          <a:solidFill>
                            <a:srgbClr val="1A1A1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25.09.2024 г. </a:t>
                      </a:r>
                      <a:endParaRPr lang="en-US" sz="2000" i="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 </a:t>
                      </a:r>
                      <a:r>
                        <a:rPr lang="ru-RU" sz="2000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базе </a:t>
                      </a:r>
                      <a:r>
                        <a:rPr lang="ru-RU" sz="200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МБДОУ</a:t>
                      </a:r>
                      <a:r>
                        <a:rPr lang="ru-RU" sz="2000" i="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«</a:t>
                      </a:r>
                      <a:r>
                        <a:rPr lang="ru-RU" sz="200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Детский сад </a:t>
                      </a:r>
                      <a:r>
                        <a:rPr lang="ru-RU" sz="2000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200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12»</a:t>
                      </a:r>
                      <a:endParaRPr lang="ru-RU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i="1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3"/>
                        </a:rPr>
                        <a:t>https://vk.com/wall-209077835_1888</a:t>
                      </a:r>
                      <a:endParaRPr lang="ru-RU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9017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i="1" u="none" strike="noStrike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i="1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4"/>
                        </a:rPr>
                        <a:t>https://vk.com/wall-216983208_3200</a:t>
                      </a:r>
                      <a:endParaRPr lang="ru-RU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46264" y="404664"/>
            <a:ext cx="7451472" cy="98488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Трансляция результатов инновационного проекта, </a:t>
            </a:r>
            <a:endParaRPr kumimoji="0" lang="ru-RU" alt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осуществляемого в рамках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стажировочной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площадки</a:t>
            </a:r>
            <a:endParaRPr kumimoji="0" lang="ru-RU" alt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014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25.10.2024 года профессиональная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экскурсия, на базе учебной мастерской Дошкольное воспитание Гусевского стекольного колледжа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им.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Г.Ф.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Чехлова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3074" name="Picture 2" descr="C:\Users\User\Downloads\экскурсия стажиров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43000"/>
            <a:ext cx="7080448" cy="531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ownloads\экскурсия стажировка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08164"/>
            <a:ext cx="7908166" cy="364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ownloads\экскурсия стажировка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26" y="2708920"/>
            <a:ext cx="8094117" cy="373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ownloads\экскурсия стажировка 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5503"/>
            <a:ext cx="7103777" cy="532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User\Downloads\экскурсия стажировка 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43000"/>
            <a:ext cx="7128792" cy="534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User\Downloads\экскурсия стажировка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84" y="1772815"/>
            <a:ext cx="7877611" cy="424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User\Downloads\экскурсия тсажировка 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408" y="1178257"/>
            <a:ext cx="7128792" cy="534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17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726880"/>
              </p:ext>
            </p:extLst>
          </p:nvPr>
        </p:nvGraphicFramePr>
        <p:xfrm>
          <a:off x="846265" y="1389549"/>
          <a:ext cx="7542159" cy="5055202"/>
        </p:xfrm>
        <a:graphic>
          <a:graphicData uri="http://schemas.openxmlformats.org/drawingml/2006/table">
            <a:tbl>
              <a:tblPr firstRow="1" firstCol="1" bandRow="1"/>
              <a:tblGrid>
                <a:gridCol w="3653727"/>
                <a:gridCol w="1584176"/>
                <a:gridCol w="2304256"/>
              </a:tblGrid>
              <a:tr h="815315">
                <a:tc>
                  <a:txBody>
                    <a:bodyPr/>
                    <a:lstStyle/>
                    <a:p>
                      <a:pPr marL="9017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>
                          <a:solidFill>
                            <a:srgbClr val="1A1A1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Название мероприятия</a:t>
                      </a:r>
                      <a:endParaRPr lang="ru-RU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9017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>
                          <a:solidFill>
                            <a:srgbClr val="1A1A1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>
                          <a:solidFill>
                            <a:srgbClr val="1A1A1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Дата и место</a:t>
                      </a:r>
                      <a:endParaRPr lang="ru-RU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>
                          <a:solidFill>
                            <a:srgbClr val="1A1A1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Ссылка на сайт</a:t>
                      </a:r>
                      <a:endParaRPr lang="ru-RU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>
                          <a:solidFill>
                            <a:srgbClr val="1A1A1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9887">
                <a:tc>
                  <a:txBody>
                    <a:bodyPr/>
                    <a:lstStyle/>
                    <a:p>
                      <a:pPr marL="90170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ru-RU" sz="200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Профессиональная экскурсия</a:t>
                      </a:r>
                      <a:endParaRPr lang="ru-RU" sz="1400" i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9017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9017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>
                          <a:solidFill>
                            <a:srgbClr val="1A1A1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25.10.2024г.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 базе учебной мастерской Дошкольное воспитание Гусевского стекольного колледжа имени Г.Ф. </a:t>
                      </a:r>
                      <a:r>
                        <a:rPr lang="ru-RU" sz="20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Чехлова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ru-RU" sz="2000" i="1" u="sng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3"/>
                        </a:rPr>
                        <a:t>https://vk.com/wall-216983208_3365</a:t>
                      </a:r>
                      <a:endParaRPr lang="ru-RU" sz="1400" i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90170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ru-RU" sz="2000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i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90170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ru-RU" sz="2000" i="1" u="sng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4"/>
                        </a:rPr>
                        <a:t>https://vk.com/wall-127475311_7668</a:t>
                      </a:r>
                      <a:endParaRPr lang="ru-RU" sz="1400" i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46264" y="404664"/>
            <a:ext cx="7451472" cy="98488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2000" b="1" dirty="0" smtClean="0">
                <a:solidFill>
                  <a:srgbClr val="1A1A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Трансляция результатов инновационного проекта, </a:t>
            </a:r>
            <a:endParaRPr lang="ru-RU" altLang="ru-RU" sz="105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ru-RU" altLang="ru-RU" sz="2000" b="1" dirty="0" smtClean="0">
                <a:solidFill>
                  <a:srgbClr val="1A1A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осуществляемого в рамках </a:t>
            </a:r>
            <a:r>
              <a:rPr lang="ru-RU" altLang="ru-RU" sz="2000" b="1" dirty="0" err="1" smtClean="0">
                <a:solidFill>
                  <a:srgbClr val="1A1A1A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стажировочной</a:t>
            </a:r>
            <a:r>
              <a:rPr lang="ru-RU" altLang="ru-RU" sz="2000" b="1" dirty="0" smtClean="0">
                <a:solidFill>
                  <a:srgbClr val="1A1A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площадки</a:t>
            </a:r>
            <a:endParaRPr lang="ru-RU" altLang="ru-RU" sz="105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644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ru-RU" sz="1800" b="1" dirty="0" smtClean="0">
                <a:latin typeface="Times New Roman"/>
                <a:ea typeface="Times New Roman"/>
                <a:cs typeface="Times New Roman"/>
              </a:rPr>
              <a:t>25.11.2024 года на </a:t>
            </a:r>
            <a:r>
              <a:rPr lang="ru-RU" sz="1800" b="1" dirty="0">
                <a:latin typeface="Times New Roman"/>
                <a:ea typeface="Times New Roman"/>
                <a:cs typeface="Times New Roman"/>
              </a:rPr>
              <a:t>базе детского сада № 12 прошло методическое объединение муниципальной </a:t>
            </a:r>
            <a:r>
              <a:rPr lang="ru-RU" sz="1800" b="1" dirty="0" err="1">
                <a:latin typeface="Times New Roman"/>
                <a:ea typeface="Times New Roman"/>
                <a:cs typeface="Times New Roman"/>
              </a:rPr>
              <a:t>стажировочной</a:t>
            </a:r>
            <a:r>
              <a:rPr lang="ru-RU" sz="1800" b="1" dirty="0">
                <a:latin typeface="Times New Roman"/>
                <a:ea typeface="Times New Roman"/>
                <a:cs typeface="Times New Roman"/>
              </a:rPr>
              <a:t> площадки по теме «Механика. Основы конструирования», знакомство участников со структурой паспорта проекта при подготовке к конкурсу «</a:t>
            </a:r>
            <a:r>
              <a:rPr lang="ru-RU" sz="1800" b="1" dirty="0" err="1">
                <a:latin typeface="Times New Roman"/>
                <a:ea typeface="Times New Roman"/>
                <a:cs typeface="Times New Roman"/>
              </a:rPr>
              <a:t>ИКаРенок</a:t>
            </a:r>
            <a:r>
              <a:rPr lang="ru-RU" sz="1800" b="1" dirty="0">
                <a:latin typeface="Times New Roman"/>
                <a:ea typeface="Times New Roman"/>
                <a:cs typeface="Times New Roman"/>
              </a:rPr>
              <a:t>».</a:t>
            </a:r>
            <a:r>
              <a:rPr lang="ru-RU" sz="1800" b="1" i="1" dirty="0">
                <a:ea typeface="Calibri"/>
                <a:cs typeface="Times New Roman"/>
              </a:rPr>
              <a:t/>
            </a:r>
            <a:br>
              <a:rPr lang="ru-RU" sz="1800" b="1" i="1" dirty="0">
                <a:ea typeface="Calibri"/>
                <a:cs typeface="Times New Roman"/>
              </a:rPr>
            </a:br>
            <a:r>
              <a:rPr lang="ru-RU" sz="1800" b="1" dirty="0">
                <a:latin typeface="Times New Roman"/>
                <a:ea typeface="Times New Roman"/>
              </a:rPr>
              <a:t>Презентация  инженерной книги участниками </a:t>
            </a:r>
            <a:r>
              <a:rPr lang="ru-RU" sz="1800" b="1" dirty="0" err="1">
                <a:latin typeface="Times New Roman"/>
                <a:ea typeface="Times New Roman"/>
              </a:rPr>
              <a:t>стажировочной</a:t>
            </a:r>
            <a:r>
              <a:rPr lang="ru-RU" sz="1800" b="1" dirty="0">
                <a:latin typeface="Times New Roman"/>
                <a:ea typeface="Times New Roman"/>
              </a:rPr>
              <a:t> </a:t>
            </a:r>
            <a:r>
              <a:rPr lang="ru-RU" sz="1800" b="1" dirty="0" smtClean="0">
                <a:latin typeface="Times New Roman"/>
                <a:ea typeface="Times New Roman"/>
              </a:rPr>
              <a:t>площадки</a:t>
            </a:r>
            <a:endParaRPr lang="ru-RU" sz="1800" b="1" dirty="0"/>
          </a:p>
        </p:txBody>
      </p:sp>
      <p:pic>
        <p:nvPicPr>
          <p:cNvPr id="4098" name="Picture 2" descr="C:\Users\User\Downloads\гм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240" y="1988840"/>
            <a:ext cx="4695371" cy="455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ownloads\гмо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938427"/>
            <a:ext cx="3635459" cy="484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ownloads\гмо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135" y="1915588"/>
            <a:ext cx="3673016" cy="489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ownloads\гмо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732" y="1938427"/>
            <a:ext cx="3678789" cy="490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43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652791"/>
              </p:ext>
            </p:extLst>
          </p:nvPr>
        </p:nvGraphicFramePr>
        <p:xfrm>
          <a:off x="846265" y="1389549"/>
          <a:ext cx="7542159" cy="5055202"/>
        </p:xfrm>
        <a:graphic>
          <a:graphicData uri="http://schemas.openxmlformats.org/drawingml/2006/table">
            <a:tbl>
              <a:tblPr firstRow="1" firstCol="1" bandRow="1"/>
              <a:tblGrid>
                <a:gridCol w="3365695"/>
                <a:gridCol w="1872208"/>
                <a:gridCol w="2304256"/>
              </a:tblGrid>
              <a:tr h="815315">
                <a:tc>
                  <a:txBody>
                    <a:bodyPr/>
                    <a:lstStyle/>
                    <a:p>
                      <a:pPr marL="9017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>
                          <a:solidFill>
                            <a:srgbClr val="1A1A1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Название мероприятия</a:t>
                      </a:r>
                      <a:endParaRPr lang="ru-RU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9017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>
                          <a:solidFill>
                            <a:srgbClr val="1A1A1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>
                          <a:solidFill>
                            <a:srgbClr val="1A1A1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Дата и место</a:t>
                      </a:r>
                      <a:endParaRPr lang="ru-RU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>
                          <a:solidFill>
                            <a:srgbClr val="1A1A1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Ссылка на сайт</a:t>
                      </a:r>
                      <a:endParaRPr lang="ru-RU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>
                          <a:solidFill>
                            <a:srgbClr val="1A1A1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9887">
                <a:tc>
                  <a:txBody>
                    <a:bodyPr/>
                    <a:lstStyle/>
                    <a:p>
                      <a:pPr marL="90170" marR="356235" indent="450215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Практическая встреча </a:t>
                      </a:r>
                      <a:r>
                        <a:rPr lang="ru-RU" sz="200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2000" i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Механика. Основы конструирования</a:t>
                      </a:r>
                      <a:r>
                        <a:rPr lang="ru-RU" sz="200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marL="90170" marR="356235" indent="450215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Презентация инженерной книги</a:t>
                      </a:r>
                      <a:endParaRPr lang="ru-RU" sz="20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9017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>
                          <a:solidFill>
                            <a:srgbClr val="1A1A1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25.11.2024 </a:t>
                      </a:r>
                      <a:r>
                        <a:rPr lang="ru-RU" sz="2000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г. </a:t>
                      </a:r>
                      <a:endParaRPr lang="en-US" sz="2000" i="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 </a:t>
                      </a:r>
                      <a:r>
                        <a:rPr lang="ru-RU" sz="2000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базе </a:t>
                      </a:r>
                      <a:r>
                        <a:rPr lang="ru-RU" sz="200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МБДОУ</a:t>
                      </a:r>
                      <a:r>
                        <a:rPr lang="ru-RU" sz="2000" i="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«</a:t>
                      </a:r>
                      <a:r>
                        <a:rPr lang="ru-RU" sz="200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Детский сад </a:t>
                      </a:r>
                      <a:r>
                        <a:rPr lang="ru-RU" sz="2000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200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12»</a:t>
                      </a:r>
                      <a:endParaRPr lang="ru-RU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ru-RU" sz="2000" i="1" u="sng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3"/>
                        </a:rPr>
                        <a:t>https://vk.com/wall-216983208_3607</a:t>
                      </a:r>
                      <a:endParaRPr lang="ru-RU" sz="2000" i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90170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ru-RU" sz="2000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i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90170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ru-RU" sz="2000" i="1" u="sng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4"/>
                        </a:rPr>
                        <a:t>https://vk.com/wall-209077835_2011</a:t>
                      </a:r>
                      <a:endParaRPr lang="ru-RU" sz="2000" i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90170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ru-RU" sz="2000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i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90170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ru-RU" sz="2000" i="1" u="sng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5"/>
                        </a:rPr>
                        <a:t>https://vk.com/wall-127475311_8158</a:t>
                      </a:r>
                      <a:endParaRPr lang="ru-RU" sz="2000" i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9017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46264" y="404664"/>
            <a:ext cx="7451472" cy="98488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2000" b="1" dirty="0" smtClean="0">
                <a:solidFill>
                  <a:srgbClr val="1A1A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Трансляция результатов инновационного проекта, </a:t>
            </a:r>
            <a:endParaRPr lang="ru-RU" altLang="ru-RU" sz="105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ru-RU" altLang="ru-RU" sz="2000" b="1" dirty="0" smtClean="0">
                <a:solidFill>
                  <a:srgbClr val="1A1A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осуществляемого в рамках </a:t>
            </a:r>
            <a:r>
              <a:rPr lang="ru-RU" altLang="ru-RU" sz="2000" b="1" dirty="0" err="1" smtClean="0">
                <a:solidFill>
                  <a:srgbClr val="1A1A1A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стажировочной</a:t>
            </a:r>
            <a:r>
              <a:rPr lang="ru-RU" altLang="ru-RU" sz="2000" b="1" dirty="0" smtClean="0">
                <a:solidFill>
                  <a:srgbClr val="1A1A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площадки</a:t>
            </a:r>
            <a:endParaRPr lang="ru-RU" altLang="ru-RU" sz="105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123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latin typeface="Times New Roman"/>
                <a:ea typeface="Times New Roman"/>
              </a:rPr>
              <a:t>13.12.2024 год на </a:t>
            </a:r>
            <a:r>
              <a:rPr lang="ru-RU" sz="1800" b="1" dirty="0">
                <a:latin typeface="Times New Roman"/>
                <a:ea typeface="Times New Roman"/>
              </a:rPr>
              <a:t>базе детского сада  № 38 прошло городское методическое объединение для педагогов "Формирование основ </a:t>
            </a:r>
            <a:r>
              <a:rPr lang="ru-RU" sz="1800" b="1" dirty="0" err="1">
                <a:latin typeface="Times New Roman"/>
                <a:ea typeface="Times New Roman"/>
              </a:rPr>
              <a:t>алгоритмики</a:t>
            </a:r>
            <a:r>
              <a:rPr lang="ru-RU" sz="1800" b="1" dirty="0">
                <a:latin typeface="Times New Roman"/>
                <a:ea typeface="Times New Roman"/>
              </a:rPr>
              <a:t> и программирования в дошкольном детстве"</a:t>
            </a:r>
            <a:endParaRPr lang="ru-RU" sz="1800" b="1" dirty="0"/>
          </a:p>
        </p:txBody>
      </p:sp>
      <p:pic>
        <p:nvPicPr>
          <p:cNvPr id="5123" name="Picture 3" descr="C:\Users\User\Downloads\алгоритмика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7008779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ownloads\алгоритмика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1340768"/>
            <a:ext cx="7008779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Downloads\алгоритмика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394" y="1327944"/>
            <a:ext cx="7025876" cy="526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User\Downloads\алгоритмика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1360662"/>
            <a:ext cx="7008780" cy="525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9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713671"/>
              </p:ext>
            </p:extLst>
          </p:nvPr>
        </p:nvGraphicFramePr>
        <p:xfrm>
          <a:off x="846265" y="1389549"/>
          <a:ext cx="7542159" cy="5055202"/>
        </p:xfrm>
        <a:graphic>
          <a:graphicData uri="http://schemas.openxmlformats.org/drawingml/2006/table">
            <a:tbl>
              <a:tblPr firstRow="1" firstCol="1" bandRow="1"/>
              <a:tblGrid>
                <a:gridCol w="3365695"/>
                <a:gridCol w="1872208"/>
                <a:gridCol w="2304256"/>
              </a:tblGrid>
              <a:tr h="815315">
                <a:tc>
                  <a:txBody>
                    <a:bodyPr/>
                    <a:lstStyle/>
                    <a:p>
                      <a:pPr marL="9017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>
                          <a:solidFill>
                            <a:srgbClr val="1A1A1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Название мероприятия</a:t>
                      </a:r>
                      <a:endParaRPr lang="ru-RU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9017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>
                          <a:solidFill>
                            <a:srgbClr val="1A1A1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>
                          <a:solidFill>
                            <a:srgbClr val="1A1A1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Дата и место</a:t>
                      </a:r>
                      <a:endParaRPr lang="ru-RU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>
                          <a:solidFill>
                            <a:srgbClr val="1A1A1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Ссылка на сайт</a:t>
                      </a:r>
                      <a:endParaRPr lang="ru-RU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>
                          <a:solidFill>
                            <a:srgbClr val="1A1A1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9887">
                <a:tc>
                  <a:txBody>
                    <a:bodyPr/>
                    <a:lstStyle/>
                    <a:p>
                      <a:pPr marL="90170" marR="356235" indent="450215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Игротека</a:t>
                      </a:r>
                    </a:p>
                    <a:p>
                      <a:pPr marL="90170" marR="356235" indent="450215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Calibri"/>
                        </a:rPr>
                        <a:t>"Формирование основ </a:t>
                      </a:r>
                      <a:r>
                        <a:rPr lang="ru-RU" sz="2000" dirty="0" err="1" smtClean="0">
                          <a:effectLst/>
                          <a:latin typeface="Times New Roman"/>
                          <a:ea typeface="Calibri"/>
                        </a:rPr>
                        <a:t>алгоритмики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Calibri"/>
                        </a:rPr>
                        <a:t> и программирования в дошкольном детстве"</a:t>
                      </a:r>
                      <a:endParaRPr lang="ru-RU" sz="20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9017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>
                          <a:solidFill>
                            <a:srgbClr val="1A1A1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13.12.2024 </a:t>
                      </a:r>
                      <a:r>
                        <a:rPr lang="ru-RU" sz="2000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г. </a:t>
                      </a:r>
                      <a:endParaRPr lang="en-US" sz="2000" i="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 </a:t>
                      </a:r>
                      <a:r>
                        <a:rPr lang="ru-RU" sz="2000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базе </a:t>
                      </a:r>
                      <a:r>
                        <a:rPr lang="ru-RU" sz="200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МБДОУ</a:t>
                      </a:r>
                      <a:r>
                        <a:rPr lang="ru-RU" sz="2000" i="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«</a:t>
                      </a:r>
                      <a:r>
                        <a:rPr lang="ru-RU" sz="200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Детский сад </a:t>
                      </a:r>
                      <a:r>
                        <a:rPr lang="ru-RU" sz="2000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200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38»</a:t>
                      </a:r>
                      <a:endParaRPr lang="ru-RU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ru-RU" sz="2000" i="0" u="sng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hlinkClick r:id="rId3"/>
                        </a:rPr>
                        <a:t>https://vk.com/wall-216983208_3732</a:t>
                      </a:r>
                      <a:endParaRPr lang="ru-RU" sz="2000" i="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90170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ru-RU" sz="200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90170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ru-RU" sz="2000" i="0" u="sng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hlinkClick r:id="rId4"/>
                        </a:rPr>
                        <a:t>https://vk.com/wall-207728064_2250</a:t>
                      </a:r>
                      <a:endParaRPr lang="ru-RU" sz="2000" i="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9017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46264" y="404664"/>
            <a:ext cx="7451472" cy="98488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2000" b="1" dirty="0" smtClean="0">
                <a:solidFill>
                  <a:srgbClr val="1A1A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Трансляция результатов инновационного проекта, </a:t>
            </a:r>
            <a:endParaRPr lang="ru-RU" altLang="ru-RU" sz="105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ru-RU" altLang="ru-RU" sz="2000" b="1" dirty="0" smtClean="0">
                <a:solidFill>
                  <a:srgbClr val="1A1A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осуществляемого в рамках </a:t>
            </a:r>
            <a:r>
              <a:rPr lang="ru-RU" altLang="ru-RU" sz="2000" b="1" dirty="0" err="1" smtClean="0">
                <a:solidFill>
                  <a:srgbClr val="1A1A1A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стажировочной</a:t>
            </a:r>
            <a:r>
              <a:rPr lang="ru-RU" altLang="ru-RU" sz="2000" b="1" dirty="0" smtClean="0">
                <a:solidFill>
                  <a:srgbClr val="1A1A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площадки</a:t>
            </a:r>
            <a:endParaRPr lang="ru-RU" altLang="ru-RU" sz="105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361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388</Words>
  <Application>Microsoft Office PowerPoint</Application>
  <PresentationFormat>Экран (4:3)</PresentationFormat>
  <Paragraphs>93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25.09.2024 года на базе детского сада № 12 состоялось торжественное открытие стажировочной площадки по внедрению и реализации инновационных практик по теме «Робототехника и техническое творчество в образовательном пространстве ДОУ». </vt:lpstr>
      <vt:lpstr>Презентация PowerPoint</vt:lpstr>
      <vt:lpstr>25.10.2024 года профессиональная экскурсия, на базе учебной мастерской Дошкольное воспитание Гусевского стекольного колледжа им. Г.Ф. Чехлова. </vt:lpstr>
      <vt:lpstr>Презентация PowerPoint</vt:lpstr>
      <vt:lpstr>25.11.2024 года на базе детского сада № 12 прошло методическое объединение муниципальной стажировочной площадки по теме «Механика. Основы конструирования», знакомство участников со структурой паспорта проекта при подготовке к конкурсу «ИКаРенок». Презентация  инженерной книги участниками стажировочной площадки</vt:lpstr>
      <vt:lpstr>Презентация PowerPoint</vt:lpstr>
      <vt:lpstr>13.12.2024 год на базе детского сада  № 38 прошло городское методическое объединение для педагогов "Формирование основ алгоритмики и программирования в дошкольном детстве"</vt:lpstr>
      <vt:lpstr>Презентация PowerPoint</vt:lpstr>
      <vt:lpstr> 20.12.2024 года на базе детского сада № 12 состоялся муниципальный этап Всероссийского профориентационного технологического конкурса "Инженерные кадры России" – «Икаренок».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dcterms:created xsi:type="dcterms:W3CDTF">2025-01-08T11:21:33Z</dcterms:created>
  <dcterms:modified xsi:type="dcterms:W3CDTF">2025-01-11T14:09:40Z</dcterms:modified>
</cp:coreProperties>
</file>