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6" r:id="rId5"/>
    <p:sldId id="259" r:id="rId6"/>
    <p:sldId id="267" r:id="rId7"/>
    <p:sldId id="260" r:id="rId8"/>
    <p:sldId id="268" r:id="rId9"/>
    <p:sldId id="261" r:id="rId10"/>
    <p:sldId id="269" r:id="rId11"/>
    <p:sldId id="262" r:id="rId12"/>
    <p:sldId id="263" r:id="rId13"/>
    <p:sldId id="271"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84" autoAdjust="0"/>
    <p:restoredTop sz="94660"/>
  </p:normalViewPr>
  <p:slideViewPr>
    <p:cSldViewPr snapToGrid="0">
      <p:cViewPr varScale="1">
        <p:scale>
          <a:sx n="47" d="100"/>
          <a:sy n="47" d="100"/>
        </p:scale>
        <p:origin x="-114" y="-6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pPr/>
              <a:t>11/12/2018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pPr/>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pPr/>
              <a:t>11/12/2018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pPr/>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pPr/>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pPr/>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pPr/>
              <a:t>11/12/2018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pPr/>
              <a:t>11/12/2018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pPr/>
              <a:t>11/12/2018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pPr/>
              <a:t>11/12/2018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u-RU" dirty="0" smtClean="0"/>
              <a:t>Речевое Развитие</a:t>
            </a:r>
            <a:br>
              <a:rPr lang="ru-RU" dirty="0" smtClean="0"/>
            </a:br>
            <a:r>
              <a:rPr lang="ru-RU" dirty="0" smtClean="0"/>
              <a:t>Детей В НОРМЕ</a:t>
            </a:r>
            <a:endParaRPr lang="en-US" dirty="0"/>
          </a:p>
        </p:txBody>
      </p:sp>
      <p:sp>
        <p:nvSpPr>
          <p:cNvPr id="3" name="Subtitle 2"/>
          <p:cNvSpPr>
            <a:spLocks noGrp="1"/>
          </p:cNvSpPr>
          <p:nvPr>
            <p:ph type="subTitle" idx="1"/>
          </p:nvPr>
        </p:nvSpPr>
        <p:spPr/>
        <p:txBody>
          <a:bodyPr/>
          <a:lstStyle/>
          <a:p>
            <a:pPr algn="l"/>
            <a:r>
              <a:rPr lang="ru-RU" b="1" dirty="0" smtClean="0">
                <a:solidFill>
                  <a:schemeClr val="tx2">
                    <a:lumMod val="50000"/>
                  </a:schemeClr>
                </a:solidFill>
              </a:rPr>
              <a:t>Консультация для родителей</a:t>
            </a:r>
            <a:endParaRPr lang="en-US" b="1" dirty="0">
              <a:solidFill>
                <a:schemeClr val="tx2">
                  <a:lumMod val="50000"/>
                </a:schemeClr>
              </a:solidFill>
            </a:endParaRPr>
          </a:p>
        </p:txBody>
      </p:sp>
    </p:spTree>
    <p:extLst>
      <p:ext uri="{BB962C8B-B14F-4D97-AF65-F5344CB8AC3E}">
        <p14:creationId xmlns="" xmlns:p14="http://schemas.microsoft.com/office/powerpoint/2010/main" val="1627197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2">
                    <a:lumMod val="50000"/>
                  </a:schemeClr>
                </a:solidFill>
              </a:rPr>
              <a:t>Особенности речевого развития от 5-6 лет</a:t>
            </a:r>
            <a:endParaRPr lang="ru-RU" dirty="0">
              <a:solidFill>
                <a:schemeClr val="tx2">
                  <a:lumMod val="50000"/>
                </a:schemeClr>
              </a:solidFill>
            </a:endParaRPr>
          </a:p>
        </p:txBody>
      </p:sp>
      <p:sp>
        <p:nvSpPr>
          <p:cNvPr id="3" name="Прямоугольник 2"/>
          <p:cNvSpPr/>
          <p:nvPr/>
        </p:nvSpPr>
        <p:spPr>
          <a:xfrm>
            <a:off x="221673" y="1671552"/>
            <a:ext cx="11970327" cy="4801314"/>
          </a:xfrm>
          <a:prstGeom prst="rect">
            <a:avLst/>
          </a:prstGeom>
        </p:spPr>
        <p:txBody>
          <a:bodyPr wrap="square">
            <a:spAutoFit/>
          </a:bodyPr>
          <a:lstStyle/>
          <a:p>
            <a:r>
              <a:rPr lang="ru-RU" u="sng" dirty="0" smtClean="0"/>
              <a:t>1</a:t>
            </a:r>
            <a:r>
              <a:rPr lang="ru-RU" b="1" u="sng" dirty="0" smtClean="0"/>
              <a:t>.Словарь.</a:t>
            </a:r>
            <a:endParaRPr lang="ru-RU" dirty="0" smtClean="0"/>
          </a:p>
          <a:p>
            <a:r>
              <a:rPr lang="ru-RU" dirty="0" smtClean="0"/>
              <a:t>            </a:t>
            </a:r>
            <a:r>
              <a:rPr lang="ru-RU" b="1" dirty="0" smtClean="0"/>
              <a:t>К пяти годам</a:t>
            </a:r>
            <a:r>
              <a:rPr lang="ru-RU" dirty="0" smtClean="0"/>
              <a:t>  запас слов у ребенка увеличивается до 2500-3000. В активном словаре появляются обобщающие слова, дети правильно называют широкий круг предметов и явлений окружающей действительности. В процессе употребления слов совершенствуется их произношение. В речи ребенка шестого года жизни, как правило, не встречаются пропуски, перестановки слогов и звуков. Исключение составляют только некоторые трудный  малознакомые слова ( экскаватор).</a:t>
            </a:r>
          </a:p>
          <a:p>
            <a:r>
              <a:rPr lang="ru-RU" b="1" u="sng" dirty="0" smtClean="0"/>
              <a:t>2. Грамматический строй речи.</a:t>
            </a:r>
            <a:endParaRPr lang="ru-RU" dirty="0" smtClean="0"/>
          </a:p>
          <a:p>
            <a:r>
              <a:rPr lang="ru-RU" dirty="0" smtClean="0"/>
              <a:t>            </a:t>
            </a:r>
            <a:r>
              <a:rPr lang="ru-RU" b="1" dirty="0" smtClean="0"/>
              <a:t>У детей пяти-шести лет </a:t>
            </a:r>
            <a:r>
              <a:rPr lang="ru-RU" dirty="0" smtClean="0"/>
              <a:t>возрастает количество простых распространенных , а также сложных предложений. При формирование фразы ребенок использует все основные части речи.</a:t>
            </a:r>
          </a:p>
          <a:p>
            <a:r>
              <a:rPr lang="ru-RU" b="1" u="sng" dirty="0" smtClean="0"/>
              <a:t>3. Звукопроизношение.</a:t>
            </a:r>
            <a:endParaRPr lang="ru-RU" dirty="0" smtClean="0"/>
          </a:p>
          <a:p>
            <a:r>
              <a:rPr lang="ru-RU" dirty="0" smtClean="0"/>
              <a:t>           </a:t>
            </a:r>
            <a:r>
              <a:rPr lang="ru-RU" b="1" dirty="0" smtClean="0"/>
              <a:t> На шестом году </a:t>
            </a:r>
            <a:r>
              <a:rPr lang="ru-RU" dirty="0" smtClean="0"/>
              <a:t>жизни ребенок способен замечать особенности произношения у других детей и некоторые недостатки в своей речи. На данном этапе дети обычно готовы к правильному восприятию и произношению всех звуков родного языка. Однако еще встречаются отдельные недостатки произношения: шипящие не всегда произносятся четко; </a:t>
            </a:r>
            <a:r>
              <a:rPr lang="ru-RU" dirty="0" err="1" smtClean="0"/>
              <a:t>р</a:t>
            </a:r>
            <a:r>
              <a:rPr lang="ru-RU" dirty="0" smtClean="0"/>
              <a:t> заменяется л или </a:t>
            </a:r>
            <a:r>
              <a:rPr lang="ru-RU" dirty="0" err="1" smtClean="0"/>
              <a:t>й</a:t>
            </a:r>
            <a:r>
              <a:rPr lang="ru-RU" dirty="0" smtClean="0"/>
              <a:t>; л заменяется ль. Наряду с заменами звуков  в речи детей наблюдается неустойчивое употребление сформированных звуков в слогах со сложной фонетической структурой.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5362" y="483351"/>
            <a:ext cx="7467600" cy="5909310"/>
          </a:xfrm>
          <a:prstGeom prst="rect">
            <a:avLst/>
          </a:prstGeom>
        </p:spPr>
        <p:txBody>
          <a:bodyPr wrap="square">
            <a:spAutoFit/>
          </a:bodyPr>
          <a:lstStyle/>
          <a:p>
            <a:r>
              <a:rPr lang="ru-RU" dirty="0" smtClean="0"/>
              <a:t> </a:t>
            </a:r>
            <a:r>
              <a:rPr lang="ru-RU" b="1" dirty="0" smtClean="0"/>
              <a:t>Обычно в возрасте пяти-шести </a:t>
            </a:r>
            <a:r>
              <a:rPr lang="ru-RU" dirty="0" smtClean="0"/>
              <a:t>лет дети уже правильно произносят свистящие (</a:t>
            </a:r>
            <a:r>
              <a:rPr lang="ru-RU" dirty="0" err="1" smtClean="0"/>
              <a:t>с,з,ц</a:t>
            </a:r>
            <a:r>
              <a:rPr lang="ru-RU" dirty="0" smtClean="0"/>
              <a:t>), шипящие (</a:t>
            </a:r>
            <a:r>
              <a:rPr lang="ru-RU" dirty="0" err="1" smtClean="0"/>
              <a:t>ш,ж,ч,щ</a:t>
            </a:r>
            <a:r>
              <a:rPr lang="ru-RU" dirty="0" smtClean="0"/>
              <a:t>), звонкие (</a:t>
            </a:r>
            <a:r>
              <a:rPr lang="ru-RU" dirty="0" err="1" smtClean="0"/>
              <a:t>в,б,г,д</a:t>
            </a:r>
            <a:r>
              <a:rPr lang="ru-RU" dirty="0" smtClean="0"/>
              <a:t>) и глухие (</a:t>
            </a:r>
            <a:r>
              <a:rPr lang="ru-RU" dirty="0" err="1" smtClean="0"/>
              <a:t>ф</a:t>
            </a:r>
            <a:r>
              <a:rPr lang="ru-RU" dirty="0" smtClean="0"/>
              <a:t>, </a:t>
            </a:r>
            <a:r>
              <a:rPr lang="ru-RU" dirty="0" err="1" smtClean="0"/>
              <a:t>п,к,т</a:t>
            </a:r>
            <a:r>
              <a:rPr lang="ru-RU" dirty="0" smtClean="0"/>
              <a:t>) звуки, но в речи они могут смешивать , т.е. вместо одного звука употребляют другой.</a:t>
            </a:r>
          </a:p>
          <a:p>
            <a:r>
              <a:rPr lang="ru-RU" dirty="0" smtClean="0"/>
              <a:t>На шестом году жизни детей учат четко произносить все звуки родного языка, различать на слух и в произношении такие группы звуков: </a:t>
            </a:r>
            <a:r>
              <a:rPr lang="ru-RU" dirty="0" err="1" smtClean="0"/>
              <a:t>с-з</a:t>
            </a:r>
            <a:r>
              <a:rPr lang="ru-RU" dirty="0" smtClean="0"/>
              <a:t>, </a:t>
            </a:r>
            <a:r>
              <a:rPr lang="ru-RU" dirty="0" err="1" smtClean="0"/>
              <a:t>с-ц</a:t>
            </a:r>
            <a:r>
              <a:rPr lang="ru-RU" dirty="0" smtClean="0"/>
              <a:t>, </a:t>
            </a:r>
            <a:r>
              <a:rPr lang="ru-RU" dirty="0" err="1" smtClean="0"/>
              <a:t>ж-ш</a:t>
            </a:r>
            <a:r>
              <a:rPr lang="ru-RU" dirty="0" smtClean="0"/>
              <a:t>, </a:t>
            </a:r>
            <a:r>
              <a:rPr lang="ru-RU" dirty="0" err="1" smtClean="0"/>
              <a:t>ч-щ</a:t>
            </a:r>
            <a:r>
              <a:rPr lang="ru-RU" dirty="0" smtClean="0"/>
              <a:t>, </a:t>
            </a:r>
            <a:r>
              <a:rPr lang="ru-RU" dirty="0" err="1" smtClean="0"/>
              <a:t>з-ж</a:t>
            </a:r>
            <a:r>
              <a:rPr lang="ru-RU" dirty="0" smtClean="0"/>
              <a:t>, </a:t>
            </a:r>
            <a:r>
              <a:rPr lang="ru-RU" dirty="0" err="1" smtClean="0"/>
              <a:t>ц-ч</a:t>
            </a:r>
            <a:r>
              <a:rPr lang="ru-RU" dirty="0" smtClean="0"/>
              <a:t>, с(</a:t>
            </a:r>
            <a:r>
              <a:rPr lang="ru-RU" dirty="0" err="1" smtClean="0"/>
              <a:t>сь</a:t>
            </a:r>
            <a:r>
              <a:rPr lang="ru-RU" dirty="0" smtClean="0"/>
              <a:t>)-</a:t>
            </a:r>
            <a:r>
              <a:rPr lang="ru-RU" dirty="0" err="1" smtClean="0"/>
              <a:t>щ</a:t>
            </a:r>
            <a:r>
              <a:rPr lang="ru-RU" dirty="0" smtClean="0"/>
              <a:t>, </a:t>
            </a:r>
            <a:r>
              <a:rPr lang="ru-RU" dirty="0" err="1" smtClean="0"/>
              <a:t>л-р</a:t>
            </a:r>
            <a:r>
              <a:rPr lang="ru-RU" dirty="0" smtClean="0"/>
              <a:t>, продолжать совершенствовать фонематический слух, развивать голосовой аппарат, ведут работу по воспитанию звуковой культуры  речи. </a:t>
            </a:r>
            <a:endParaRPr lang="ru-RU" dirty="0" smtClean="0"/>
          </a:p>
          <a:p>
            <a:r>
              <a:rPr lang="ru-RU" dirty="0" smtClean="0"/>
              <a:t>Для </a:t>
            </a:r>
            <a:r>
              <a:rPr lang="ru-RU" dirty="0" smtClean="0"/>
              <a:t>различения звуков в собственном произношении ребенку предлагают называть изображенные на картинках предметы в названии которых есть оба дифференцируемых звука, близкие по звучанию. При этом ребенок должен произносить слова так, чтобы в них ясно слышались отрабатываемые звуки ( т.е. произносить звуки протяжно, например, при дифференциации звуков с и </a:t>
            </a:r>
            <a:r>
              <a:rPr lang="ru-RU" dirty="0" err="1" smtClean="0"/>
              <a:t>з</a:t>
            </a:r>
            <a:r>
              <a:rPr lang="ru-RU" dirty="0" smtClean="0"/>
              <a:t> воспроизводить слова так: </a:t>
            </a:r>
            <a:r>
              <a:rPr lang="ru-RU" dirty="0" err="1" smtClean="0"/>
              <a:t>ссслон-зззаяц</a:t>
            </a:r>
            <a:r>
              <a:rPr lang="ru-RU" dirty="0" smtClean="0"/>
              <a:t>).</a:t>
            </a:r>
          </a:p>
          <a:p>
            <a:r>
              <a:rPr lang="ru-RU" dirty="0" smtClean="0"/>
              <a:t>Таким образом, ребенок одновременно упражняется в четкости произнесения трудных в артикуляционном отношении звуков, укрепляет свой артикуляционный аппарат.</a:t>
            </a:r>
            <a:endParaRPr lang="ru-RU" dirty="0"/>
          </a:p>
        </p:txBody>
      </p:sp>
      <p:pic>
        <p:nvPicPr>
          <p:cNvPr id="1026" name="Picture 2" descr="C:\Program Files\Microsoft Office\MEDIA\CAGCAT10\j0216724.wmf"/>
          <p:cNvPicPr>
            <a:picLocks noChangeAspect="1" noChangeArrowheads="1"/>
          </p:cNvPicPr>
          <p:nvPr/>
        </p:nvPicPr>
        <p:blipFill>
          <a:blip r:embed="rId2"/>
          <a:srcRect/>
          <a:stretch>
            <a:fillRect/>
          </a:stretch>
        </p:blipFill>
        <p:spPr bwMode="auto">
          <a:xfrm>
            <a:off x="8493760" y="304800"/>
            <a:ext cx="3230880" cy="364977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920" y="253178"/>
            <a:ext cx="9377680" cy="6186309"/>
          </a:xfrm>
          <a:prstGeom prst="rect">
            <a:avLst/>
          </a:prstGeom>
        </p:spPr>
        <p:txBody>
          <a:bodyPr wrap="square">
            <a:spAutoFit/>
          </a:bodyPr>
          <a:lstStyle/>
          <a:p>
            <a:pPr>
              <a:buFont typeface="Wingdings" pitchFamily="2" charset="2"/>
              <a:buChar char="q"/>
            </a:pPr>
            <a:r>
              <a:rPr lang="ru-RU" b="1" dirty="0" smtClean="0"/>
              <a:t>В работе с детьми шестого </a:t>
            </a:r>
            <a:r>
              <a:rPr lang="ru-RU" dirty="0" smtClean="0"/>
              <a:t>года жизни важно продолжать развивать умение внимательно слушать речь окружающих. Для этого в качестве упражнения можно давать детям задания, которые помогли бы устанавливать смысловые неточности</a:t>
            </a:r>
            <a:r>
              <a:rPr lang="ru-RU" dirty="0" smtClean="0"/>
              <a:t>.</a:t>
            </a:r>
          </a:p>
          <a:p>
            <a:pPr>
              <a:buFont typeface="Wingdings" pitchFamily="2" charset="2"/>
              <a:buChar char="q"/>
            </a:pPr>
            <a:endParaRPr lang="ru-RU" dirty="0" smtClean="0"/>
          </a:p>
          <a:p>
            <a:pPr>
              <a:buFont typeface="Wingdings" pitchFamily="2" charset="2"/>
              <a:buChar char="q"/>
            </a:pPr>
            <a:r>
              <a:rPr lang="ru-RU" dirty="0" smtClean="0"/>
              <a:t> </a:t>
            </a:r>
            <a:r>
              <a:rPr lang="ru-RU" dirty="0" smtClean="0"/>
              <a:t>Иллюстрации в книге окажут помощь в организации речевой работы с ребенком как в дошкольном учреждении; так и в семье. Особенно целесообразно их использовать для совершенствования некоторых элементов фонематического анализа, когда ребенку предлагают  найти на картинках среди разных предметов только те, в названии которых есть заданные звуки, например только ч и </a:t>
            </a:r>
            <a:r>
              <a:rPr lang="ru-RU" dirty="0" err="1" smtClean="0"/>
              <a:t>щ</a:t>
            </a:r>
            <a:r>
              <a:rPr lang="ru-RU" dirty="0" smtClean="0"/>
              <a:t>. При подборе таких слов ребенок учится различать звуки на слух, четко, ясно произносить их в словах, выделяя голосом</a:t>
            </a:r>
            <a:r>
              <a:rPr lang="ru-RU" dirty="0" smtClean="0"/>
              <a:t>.</a:t>
            </a:r>
          </a:p>
          <a:p>
            <a:pPr>
              <a:buFont typeface="Wingdings" pitchFamily="2" charset="2"/>
              <a:buChar char="q"/>
            </a:pPr>
            <a:endParaRPr lang="ru-RU" dirty="0" smtClean="0"/>
          </a:p>
          <a:p>
            <a:pPr>
              <a:buFont typeface="Wingdings" pitchFamily="2" charset="2"/>
              <a:buChar char="q"/>
            </a:pPr>
            <a:r>
              <a:rPr lang="ru-RU" dirty="0" smtClean="0"/>
              <a:t> </a:t>
            </a:r>
            <a:r>
              <a:rPr lang="ru-RU" dirty="0" smtClean="0"/>
              <a:t>Логопед обращает внимание родителей на то, чтобы при чтении стихотворений дошкольник воспроизводил их, учитывая интонационные средства выразительности: в зависимости от содержания читал стихи весело или грустно, торжественно, возвышенно или спокойно, быстро или медленно, громко или тихо. Интонационная выразительность речи взрослых при чтении ребенку художественных произведений будет способствовать не только глубокому и правильному пониманию их содержания, но и воспитывать у ребенка потребность самому передавать текст выразительно. громко, не торопясь.</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2">
                    <a:lumMod val="50000"/>
                  </a:schemeClr>
                </a:solidFill>
              </a:rPr>
              <a:t>4  этап- школьный</a:t>
            </a:r>
            <a:br>
              <a:rPr lang="ru-RU" dirty="0" smtClean="0">
                <a:solidFill>
                  <a:schemeClr val="tx2">
                    <a:lumMod val="50000"/>
                  </a:schemeClr>
                </a:solidFill>
              </a:rPr>
            </a:br>
            <a:r>
              <a:rPr lang="ru-RU" dirty="0" smtClean="0">
                <a:solidFill>
                  <a:schemeClr val="tx2">
                    <a:lumMod val="50000"/>
                  </a:schemeClr>
                </a:solidFill>
              </a:rPr>
              <a:t>Особенности речевого развития от 7-17 лет</a:t>
            </a:r>
            <a:r>
              <a:rPr lang="ru-RU" dirty="0" smtClean="0"/>
              <a:t/>
            </a:r>
            <a:br>
              <a:rPr lang="ru-RU" dirty="0" smtClean="0"/>
            </a:br>
            <a:endParaRPr lang="ru-RU" dirty="0"/>
          </a:p>
        </p:txBody>
      </p:sp>
      <p:sp>
        <p:nvSpPr>
          <p:cNvPr id="3" name="Прямоугольник 2"/>
          <p:cNvSpPr/>
          <p:nvPr/>
        </p:nvSpPr>
        <p:spPr>
          <a:xfrm>
            <a:off x="263235" y="1779687"/>
            <a:ext cx="11540837" cy="5078313"/>
          </a:xfrm>
          <a:prstGeom prst="rect">
            <a:avLst/>
          </a:prstGeom>
        </p:spPr>
        <p:txBody>
          <a:bodyPr wrap="square">
            <a:spAutoFit/>
          </a:bodyPr>
          <a:lstStyle/>
          <a:p>
            <a:r>
              <a:rPr lang="ru-RU" dirty="0" smtClean="0"/>
              <a:t>Главной особенностью развития речи у детей на данном этапе по сравнению с предыдущим - это ее сознательное усвоение. Дети овладевают звуковым анализом , усваивают грамматические правила построения высказываний.</a:t>
            </a:r>
          </a:p>
          <a:p>
            <a:r>
              <a:rPr lang="ru-RU" dirty="0" smtClean="0"/>
              <a:t>            Ведущая роль принадлежит новому виду речи – письменной речи.</a:t>
            </a:r>
          </a:p>
          <a:p>
            <a:r>
              <a:rPr lang="ru-RU" dirty="0" smtClean="0"/>
              <a:t>            Итак, в школьном возрасте происходит целенаправленная перестройка речи ребенка- от восприятия и различения звуков до осознанного использования всех языковых средств.</a:t>
            </a:r>
          </a:p>
          <a:p>
            <a:r>
              <a:rPr lang="ru-RU" b="1" u="sng" dirty="0" smtClean="0">
                <a:solidFill>
                  <a:srgbClr val="FF0000"/>
                </a:solidFill>
              </a:rPr>
              <a:t>ВЫВОД:</a:t>
            </a:r>
            <a:endParaRPr lang="ru-RU" b="1" dirty="0" smtClean="0">
              <a:solidFill>
                <a:srgbClr val="FF0000"/>
              </a:solidFill>
            </a:endParaRPr>
          </a:p>
          <a:p>
            <a:r>
              <a:rPr lang="ru-RU" b="1" dirty="0" smtClean="0">
                <a:solidFill>
                  <a:srgbClr val="FF0000"/>
                </a:solidFill>
              </a:rPr>
              <a:t>            Для того чтобы процесс речевого развития детей протекал своевременно и правильно, необходимы определенные условия. Так, ребенок должен:</a:t>
            </a:r>
          </a:p>
          <a:p>
            <a:r>
              <a:rPr lang="ru-RU" b="1" dirty="0" smtClean="0">
                <a:solidFill>
                  <a:srgbClr val="FF0000"/>
                </a:solidFill>
              </a:rPr>
              <a:t>-психически и соматически здоровым;</a:t>
            </a:r>
          </a:p>
          <a:p>
            <a:r>
              <a:rPr lang="ru-RU" b="1" dirty="0" smtClean="0">
                <a:solidFill>
                  <a:srgbClr val="FF0000"/>
                </a:solidFill>
              </a:rPr>
              <a:t>-иметь нормальные умственные способности;</a:t>
            </a:r>
          </a:p>
          <a:p>
            <a:r>
              <a:rPr lang="ru-RU" b="1" dirty="0" smtClean="0">
                <a:solidFill>
                  <a:srgbClr val="FF0000"/>
                </a:solidFill>
              </a:rPr>
              <a:t>-иметь нормальный слух и зрение;</a:t>
            </a:r>
          </a:p>
          <a:p>
            <a:r>
              <a:rPr lang="ru-RU" b="1" dirty="0" smtClean="0">
                <a:solidFill>
                  <a:srgbClr val="FF0000"/>
                </a:solidFill>
              </a:rPr>
              <a:t>-обладать достаточной психической активностью;</a:t>
            </a:r>
          </a:p>
          <a:p>
            <a:r>
              <a:rPr lang="ru-RU" b="1" dirty="0" smtClean="0">
                <a:solidFill>
                  <a:srgbClr val="FF0000"/>
                </a:solidFill>
              </a:rPr>
              <a:t>-обладать потребностью в речевом общении;</a:t>
            </a:r>
          </a:p>
          <a:p>
            <a:r>
              <a:rPr lang="ru-RU" b="1" dirty="0" smtClean="0">
                <a:solidFill>
                  <a:srgbClr val="FF0000"/>
                </a:solidFill>
              </a:rPr>
              <a:t>-иметь полноценное речевое окружение.</a:t>
            </a:r>
          </a:p>
          <a:p>
            <a:r>
              <a:rPr lang="ru-RU" b="1" dirty="0" smtClean="0">
                <a:solidFill>
                  <a:srgbClr val="FF0000"/>
                </a:solidFill>
              </a:rPr>
              <a:t>            </a:t>
            </a:r>
            <a:r>
              <a:rPr lang="ru-RU" b="1" dirty="0" smtClean="0">
                <a:solidFill>
                  <a:srgbClr val="7030A0"/>
                </a:solidFill>
              </a:rPr>
              <a:t>Нормальное речевое развитие ребенка позволяет ему постоянно усваивать новые понятия, расширять запас знаний и представлений об окружающем. Таким образом, речь, ее развитие самым тесным образом связаны с развитием мышления.</a:t>
            </a:r>
            <a:endParaRPr lang="ru-RU" b="1" dirty="0">
              <a:solidFill>
                <a:srgbClr val="7030A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СпасибО</a:t>
            </a:r>
            <a:r>
              <a:rPr lang="ru-RU" dirty="0" smtClean="0"/>
              <a:t> за Внимание !</a:t>
            </a:r>
            <a:endParaRPr lang="ru-RU" dirty="0"/>
          </a:p>
        </p:txBody>
      </p:sp>
      <p:sp>
        <p:nvSpPr>
          <p:cNvPr id="3" name="Текст 2"/>
          <p:cNvSpPr>
            <a:spLocks noGrp="1"/>
          </p:cNvSpPr>
          <p:nvPr>
            <p:ph type="body" idx="1"/>
          </p:nvPr>
        </p:nvSpPr>
        <p:spPr/>
        <p:txBody>
          <a:bodyPr/>
          <a:lstStyle/>
          <a:p>
            <a:pPr algn="r"/>
            <a:r>
              <a:rPr lang="ru-RU" dirty="0" smtClean="0"/>
              <a:t>Учитель-логопед </a:t>
            </a:r>
            <a:r>
              <a:rPr lang="ru-RU" dirty="0" err="1" smtClean="0"/>
              <a:t>Тенякова</a:t>
            </a:r>
            <a:r>
              <a:rPr lang="ru-RU" dirty="0" smtClean="0"/>
              <a:t> А.А.</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699164" y="349838"/>
            <a:ext cx="8326581" cy="6740307"/>
          </a:xfrm>
          <a:prstGeom prst="rect">
            <a:avLst/>
          </a:prstGeom>
        </p:spPr>
        <p:txBody>
          <a:bodyPr wrap="square">
            <a:spAutoFit/>
          </a:bodyPr>
          <a:lstStyle/>
          <a:p>
            <a:pPr>
              <a:buFont typeface="Wingdings" pitchFamily="2" charset="2"/>
              <a:buChar char="q"/>
            </a:pPr>
            <a:r>
              <a:rPr lang="ru-RU" b="1" dirty="0" smtClean="0"/>
              <a:t> Для нормального  становления речи ребенка необходимо, чтобы кора головного мозга достигла определенной зрелости, а органы чувств - слух, зрение, обоняние, осязание – были достаточно развиты.</a:t>
            </a:r>
          </a:p>
          <a:p>
            <a:pPr>
              <a:buFont typeface="Wingdings" pitchFamily="2" charset="2"/>
              <a:buChar char="q"/>
            </a:pPr>
            <a:endParaRPr lang="ru-RU" b="1" dirty="0" smtClean="0"/>
          </a:p>
          <a:p>
            <a:pPr>
              <a:buFont typeface="Wingdings" pitchFamily="2" charset="2"/>
              <a:buChar char="q"/>
            </a:pPr>
            <a:r>
              <a:rPr lang="ru-RU" b="1" dirty="0" smtClean="0"/>
              <a:t>Все вышеперечисленные факторы в значительной степени и зависят от окружающей среды. Если ребенок не получает новых впечатлений, не создана обстановка , способствующая развитию движений и речи, задерживается и его физическое и психическое  развитие.</a:t>
            </a:r>
          </a:p>
          <a:p>
            <a:pPr>
              <a:buFont typeface="Wingdings" pitchFamily="2" charset="2"/>
              <a:buChar char="q"/>
            </a:pPr>
            <a:endParaRPr lang="ru-RU" b="1" dirty="0" smtClean="0"/>
          </a:p>
          <a:p>
            <a:pPr>
              <a:buFont typeface="Wingdings" pitchFamily="2" charset="2"/>
              <a:buChar char="q"/>
            </a:pPr>
            <a:r>
              <a:rPr lang="ru-RU" b="1" dirty="0" smtClean="0"/>
              <a:t>  Большое значение для развития речи является психофизическое развитие ребенка – состояние его высшей нервной деятельности, высших психических процессов, а также его физическое состояние.</a:t>
            </a:r>
          </a:p>
          <a:p>
            <a:endParaRPr lang="ru-RU" b="1" dirty="0" smtClean="0"/>
          </a:p>
          <a:p>
            <a:pPr>
              <a:buFont typeface="Wingdings" pitchFamily="2" charset="2"/>
              <a:buChar char="q"/>
            </a:pPr>
            <a:r>
              <a:rPr lang="ru-RU" b="1" dirty="0" smtClean="0"/>
              <a:t> А.Н. Леонтьев устанавливает </a:t>
            </a:r>
            <a:r>
              <a:rPr lang="ru-RU" b="1" u="sng" dirty="0" smtClean="0">
                <a:solidFill>
                  <a:srgbClr val="FF0000"/>
                </a:solidFill>
              </a:rPr>
              <a:t>4 этапа </a:t>
            </a:r>
            <a:r>
              <a:rPr lang="ru-RU" b="1" dirty="0" smtClean="0">
                <a:solidFill>
                  <a:srgbClr val="FF0000"/>
                </a:solidFill>
              </a:rPr>
              <a:t>в становлении речи детей</a:t>
            </a:r>
            <a:r>
              <a:rPr lang="ru-RU" b="1" dirty="0" smtClean="0"/>
              <a:t>:</a:t>
            </a:r>
          </a:p>
          <a:p>
            <a:r>
              <a:rPr lang="ru-RU" b="1" u="sng" dirty="0" smtClean="0">
                <a:solidFill>
                  <a:srgbClr val="FF0000"/>
                </a:solidFill>
              </a:rPr>
              <a:t>1-подготовительный – до 1 года;</a:t>
            </a:r>
            <a:endParaRPr lang="ru-RU" b="1" dirty="0" smtClean="0">
              <a:solidFill>
                <a:srgbClr val="FF0000"/>
              </a:solidFill>
            </a:endParaRPr>
          </a:p>
          <a:p>
            <a:r>
              <a:rPr lang="ru-RU" b="1" u="sng" dirty="0" smtClean="0">
                <a:solidFill>
                  <a:srgbClr val="FF0000"/>
                </a:solidFill>
              </a:rPr>
              <a:t>2-преддошкольный этап первоначального овладения языком- до 3 лет;</a:t>
            </a:r>
            <a:endParaRPr lang="ru-RU" b="1" dirty="0" smtClean="0">
              <a:solidFill>
                <a:srgbClr val="FF0000"/>
              </a:solidFill>
            </a:endParaRPr>
          </a:p>
          <a:p>
            <a:r>
              <a:rPr lang="ru-RU" b="1" u="sng" dirty="0" smtClean="0">
                <a:solidFill>
                  <a:srgbClr val="FF0000"/>
                </a:solidFill>
              </a:rPr>
              <a:t>3-дошкольный- от 3 до 7 лет; </a:t>
            </a:r>
            <a:endParaRPr lang="ru-RU" b="1" dirty="0" smtClean="0">
              <a:solidFill>
                <a:srgbClr val="FF0000"/>
              </a:solidFill>
            </a:endParaRPr>
          </a:p>
          <a:p>
            <a:r>
              <a:rPr lang="ru-RU" b="1" u="sng" dirty="0" smtClean="0">
                <a:solidFill>
                  <a:srgbClr val="FF0000"/>
                </a:solidFill>
              </a:rPr>
              <a:t>4-школьный.       </a:t>
            </a:r>
            <a:endParaRPr lang="ru-RU" b="1" dirty="0" smtClean="0">
              <a:solidFill>
                <a:srgbClr val="FF0000"/>
              </a:solidFill>
            </a:endParaRPr>
          </a:p>
          <a:p>
            <a:r>
              <a:rPr lang="ru-RU" dirty="0" smtClean="0"/>
              <a:t/>
            </a:r>
            <a:br>
              <a:rPr lang="ru-RU" dirty="0" smtClean="0"/>
            </a:br>
            <a:endParaRPr lang="ru-RU" dirty="0"/>
          </a:p>
        </p:txBody>
      </p:sp>
      <p:pic>
        <p:nvPicPr>
          <p:cNvPr id="10246" name="Picture 6" descr="https://ds04.infourok.ru/uploads/ex/09c5/00189ad4-e5d591e0/hello_html_75985630.png"/>
          <p:cNvPicPr>
            <a:picLocks noChangeAspect="1" noChangeArrowheads="1"/>
          </p:cNvPicPr>
          <p:nvPr/>
        </p:nvPicPr>
        <p:blipFill>
          <a:blip r:embed="rId2"/>
          <a:srcRect/>
          <a:stretch>
            <a:fillRect/>
          </a:stretch>
        </p:blipFill>
        <p:spPr bwMode="auto">
          <a:xfrm>
            <a:off x="1" y="2299854"/>
            <a:ext cx="3879272" cy="432261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2">
                    <a:lumMod val="50000"/>
                  </a:schemeClr>
                </a:solidFill>
              </a:rPr>
              <a:t>1 </a:t>
            </a:r>
            <a:r>
              <a:rPr lang="ru-RU" dirty="0" err="1" smtClean="0">
                <a:solidFill>
                  <a:schemeClr val="tx2">
                    <a:lumMod val="50000"/>
                  </a:schemeClr>
                </a:solidFill>
              </a:rPr>
              <a:t>этап-подготовительный</a:t>
            </a:r>
            <a:r>
              <a:rPr lang="ru-RU" dirty="0" smtClean="0">
                <a:solidFill>
                  <a:schemeClr val="tx2">
                    <a:lumMod val="50000"/>
                  </a:schemeClr>
                </a:solidFill>
              </a:rPr>
              <a:t>.</a:t>
            </a:r>
            <a:br>
              <a:rPr lang="ru-RU" dirty="0" smtClean="0">
                <a:solidFill>
                  <a:schemeClr val="tx2">
                    <a:lumMod val="50000"/>
                  </a:schemeClr>
                </a:solidFill>
              </a:rPr>
            </a:br>
            <a:r>
              <a:rPr lang="ru-RU" dirty="0" smtClean="0">
                <a:solidFill>
                  <a:schemeClr val="tx2">
                    <a:lumMod val="50000"/>
                  </a:schemeClr>
                </a:solidFill>
              </a:rPr>
              <a:t>Особенности речевого развития до 1 года</a:t>
            </a:r>
            <a:r>
              <a:rPr lang="ru-RU" dirty="0" smtClean="0"/>
              <a:t/>
            </a:r>
            <a:br>
              <a:rPr lang="ru-RU" dirty="0" smtClean="0"/>
            </a:br>
            <a:endParaRPr lang="ru-RU" dirty="0"/>
          </a:p>
        </p:txBody>
      </p:sp>
      <p:sp>
        <p:nvSpPr>
          <p:cNvPr id="3" name="Прямоугольник 2"/>
          <p:cNvSpPr/>
          <p:nvPr/>
        </p:nvSpPr>
        <p:spPr>
          <a:xfrm>
            <a:off x="734292" y="2167523"/>
            <a:ext cx="10764981" cy="3970318"/>
          </a:xfrm>
          <a:prstGeom prst="rect">
            <a:avLst/>
          </a:prstGeom>
        </p:spPr>
        <p:txBody>
          <a:bodyPr wrap="square">
            <a:spAutoFit/>
          </a:bodyPr>
          <a:lstStyle/>
          <a:p>
            <a:r>
              <a:rPr lang="ru-RU" dirty="0" smtClean="0"/>
              <a:t> Развитие речи начинается у ребенка </a:t>
            </a:r>
            <a:r>
              <a:rPr lang="ru-RU" b="1" dirty="0" smtClean="0"/>
              <a:t>с 2 месяцев</a:t>
            </a:r>
            <a:r>
              <a:rPr lang="ru-RU" dirty="0" smtClean="0"/>
              <a:t>. У ребенка появляется </a:t>
            </a:r>
            <a:r>
              <a:rPr lang="ru-RU" dirty="0" err="1" smtClean="0"/>
              <a:t>гуление</a:t>
            </a:r>
            <a:r>
              <a:rPr lang="ru-RU" dirty="0" smtClean="0"/>
              <a:t>, а </a:t>
            </a:r>
            <a:r>
              <a:rPr lang="ru-RU" b="1" dirty="0" smtClean="0"/>
              <a:t>в 3 месяца </a:t>
            </a:r>
            <a:r>
              <a:rPr lang="ru-RU" dirty="0" smtClean="0"/>
              <a:t>– лепет. Лепет – это сочетание звуков.</a:t>
            </a:r>
          </a:p>
          <a:p>
            <a:r>
              <a:rPr lang="ru-RU" b="1" dirty="0" smtClean="0"/>
              <a:t>С 5 месяцев</a:t>
            </a:r>
            <a:r>
              <a:rPr lang="ru-RU" dirty="0" smtClean="0"/>
              <a:t> ребенок слышит звуки, видит у окружающих артикуляционные движения губ и пытается подражать. Многократное повторение какого-то определенного движения ведет к закреплению двигательного навыка.</a:t>
            </a:r>
          </a:p>
          <a:p>
            <a:r>
              <a:rPr lang="ru-RU" b="1" dirty="0" smtClean="0"/>
              <a:t>С 6 месяцев </a:t>
            </a:r>
            <a:r>
              <a:rPr lang="ru-RU" dirty="0" smtClean="0"/>
              <a:t>ребенок путем подражания произносит определенные слоги (</a:t>
            </a:r>
            <a:r>
              <a:rPr lang="ru-RU" dirty="0" err="1" smtClean="0"/>
              <a:t>ма-ма-ма</a:t>
            </a:r>
            <a:r>
              <a:rPr lang="ru-RU" dirty="0" smtClean="0"/>
              <a:t>, ба-ба-ба, па-па-па).</a:t>
            </a:r>
          </a:p>
          <a:p>
            <a:r>
              <a:rPr lang="ru-RU" dirty="0" smtClean="0"/>
              <a:t>В дальнейшем путем подражания ребенок перенимает постепенно все элементы звучащей речи: не только фонемы, но и тон, темп, ритм, мелодию, интонацию.</a:t>
            </a:r>
          </a:p>
          <a:p>
            <a:r>
              <a:rPr lang="ru-RU" dirty="0" smtClean="0"/>
              <a:t>Во втором полугодии малыш воспринимает определенные звукосочетания  и связывает их с предметами или действиями (дай, тук, тик).</a:t>
            </a:r>
          </a:p>
          <a:p>
            <a:r>
              <a:rPr lang="ru-RU" b="1" dirty="0" smtClean="0"/>
              <a:t>В возрасте 7-8 месяцев </a:t>
            </a:r>
            <a:r>
              <a:rPr lang="ru-RU" dirty="0" smtClean="0"/>
              <a:t>ребенок начинает повторять за взрослым все более и более разнообразные сочетания звуков.</a:t>
            </a:r>
          </a:p>
          <a:p>
            <a:r>
              <a:rPr lang="ru-RU" b="1" dirty="0" smtClean="0"/>
              <a:t>С 10-11 месяцев</a:t>
            </a:r>
            <a:r>
              <a:rPr lang="ru-RU" dirty="0" smtClean="0"/>
              <a:t> появляются реакции на слова.</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2">
                    <a:lumMod val="50000"/>
                  </a:schemeClr>
                </a:solidFill>
              </a:rPr>
              <a:t>2 </a:t>
            </a:r>
            <a:r>
              <a:rPr lang="ru-RU" dirty="0" err="1" smtClean="0">
                <a:solidFill>
                  <a:schemeClr val="tx2">
                    <a:lumMod val="50000"/>
                  </a:schemeClr>
                </a:solidFill>
              </a:rPr>
              <a:t>этап-преддошкольный</a:t>
            </a:r>
            <a:r>
              <a:rPr lang="ru-RU" dirty="0" smtClean="0">
                <a:solidFill>
                  <a:schemeClr val="tx2">
                    <a:lumMod val="50000"/>
                  </a:schemeClr>
                </a:solidFill>
              </a:rPr>
              <a:t/>
            </a:r>
            <a:br>
              <a:rPr lang="ru-RU" dirty="0" smtClean="0">
                <a:solidFill>
                  <a:schemeClr val="tx2">
                    <a:lumMod val="50000"/>
                  </a:schemeClr>
                </a:solidFill>
              </a:rPr>
            </a:br>
            <a:r>
              <a:rPr lang="ru-RU" dirty="0" smtClean="0">
                <a:solidFill>
                  <a:schemeClr val="tx2">
                    <a:lumMod val="50000"/>
                  </a:schemeClr>
                </a:solidFill>
              </a:rPr>
              <a:t>Особенности речевого развития до 3 лет.</a:t>
            </a:r>
            <a:r>
              <a:rPr lang="ru-RU" dirty="0" smtClean="0"/>
              <a:t/>
            </a:r>
            <a:br>
              <a:rPr lang="ru-RU" dirty="0" smtClean="0"/>
            </a:br>
            <a:endParaRPr lang="ru-RU" dirty="0"/>
          </a:p>
        </p:txBody>
      </p:sp>
      <p:sp>
        <p:nvSpPr>
          <p:cNvPr id="3" name="Прямоугольник 2"/>
          <p:cNvSpPr/>
          <p:nvPr/>
        </p:nvSpPr>
        <p:spPr>
          <a:xfrm>
            <a:off x="665018" y="2137443"/>
            <a:ext cx="11042073" cy="3970318"/>
          </a:xfrm>
          <a:prstGeom prst="rect">
            <a:avLst/>
          </a:prstGeom>
        </p:spPr>
        <p:txBody>
          <a:bodyPr wrap="square">
            <a:spAutoFit/>
          </a:bodyPr>
          <a:lstStyle/>
          <a:p>
            <a:r>
              <a:rPr lang="ru-RU" dirty="0" smtClean="0"/>
              <a:t>В этот период ребенок охотно повторяет за говорящим и сам произносит слова. При этом малыш путает звуки, переставляет их местами, искажает, опускает.</a:t>
            </a:r>
          </a:p>
          <a:p>
            <a:r>
              <a:rPr lang="ru-RU" dirty="0" smtClean="0"/>
              <a:t>            Первые слова ребенка носят обобщенно-смысловой характер. Одним и тем же словом или звукосочетанием он может обозначать и предмет и просьбу , и чувства. Например, слово каша может обозначать разные моменты вот каша, дай кашу, горячая каша.</a:t>
            </a:r>
          </a:p>
          <a:p>
            <a:r>
              <a:rPr lang="ru-RU" b="1" dirty="0" smtClean="0"/>
              <a:t>С 1.5 года </a:t>
            </a:r>
            <a:r>
              <a:rPr lang="ru-RU" dirty="0" smtClean="0"/>
              <a:t>слово приобретает обобщенный характер. Идет накопление новых слов.</a:t>
            </a:r>
          </a:p>
          <a:p>
            <a:r>
              <a:rPr lang="ru-RU" b="1" dirty="0" smtClean="0"/>
              <a:t>На протяжении 2-3 года жизни </a:t>
            </a:r>
            <a:r>
              <a:rPr lang="ru-RU" dirty="0" smtClean="0"/>
              <a:t>у ребенка происходит значительное накопление словаря.</a:t>
            </a:r>
          </a:p>
          <a:p>
            <a:r>
              <a:rPr lang="ru-RU" dirty="0" smtClean="0"/>
              <a:t> Приведем наиболее распространенные данные о бурном развитии словарного запаса детей в </a:t>
            </a:r>
            <a:r>
              <a:rPr lang="ru-RU" dirty="0" err="1" smtClean="0"/>
              <a:t>преддошкольном</a:t>
            </a:r>
            <a:r>
              <a:rPr lang="ru-RU" dirty="0" smtClean="0"/>
              <a:t>  периоде:</a:t>
            </a:r>
          </a:p>
          <a:p>
            <a:r>
              <a:rPr lang="ru-RU" b="1" dirty="0" smtClean="0"/>
              <a:t>К 1г. 6 мес</a:t>
            </a:r>
            <a:r>
              <a:rPr lang="ru-RU" dirty="0" smtClean="0"/>
              <a:t>.-10-15 слов;</a:t>
            </a:r>
          </a:p>
          <a:p>
            <a:r>
              <a:rPr lang="ru-RU" b="1" dirty="0" smtClean="0"/>
              <a:t>К концу 2 г.</a:t>
            </a:r>
            <a:r>
              <a:rPr lang="ru-RU" dirty="0" smtClean="0"/>
              <a:t>-300 слов;</a:t>
            </a:r>
          </a:p>
          <a:p>
            <a:r>
              <a:rPr lang="ru-RU" b="1" dirty="0" smtClean="0"/>
              <a:t>К 3 г.- </a:t>
            </a:r>
            <a:r>
              <a:rPr lang="ru-RU" dirty="0" smtClean="0"/>
              <a:t>около 1000 слов.</a:t>
            </a:r>
          </a:p>
          <a:p>
            <a:r>
              <a:rPr lang="ru-RU" dirty="0" smtClean="0"/>
              <a:t>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1162" y="473976"/>
            <a:ext cx="4696692" cy="5355312"/>
          </a:xfrm>
          <a:prstGeom prst="rect">
            <a:avLst/>
          </a:prstGeom>
        </p:spPr>
        <p:txBody>
          <a:bodyPr wrap="square">
            <a:spAutoFit/>
          </a:bodyPr>
          <a:lstStyle/>
          <a:p>
            <a:r>
              <a:rPr lang="ru-RU" b="1" dirty="0" smtClean="0"/>
              <a:t>К концу 3 года жизни </a:t>
            </a:r>
            <a:r>
              <a:rPr lang="ru-RU" dirty="0" smtClean="0"/>
              <a:t>у ребенка начинает формироваться грамматический строй речи. Сначала ребенок выражает свои желания, просьбы одним словом. Потом –примитивными фразами  без согласования («Мама, пить мамуле Тата»- Мама, дай  Тате попить молока). Далее постепенно появляются элементы согласования и соподчинения слов в предложении. </a:t>
            </a:r>
          </a:p>
          <a:p>
            <a:endParaRPr lang="ru-RU" dirty="0" smtClean="0"/>
          </a:p>
          <a:p>
            <a:endParaRPr lang="ru-RU" dirty="0" smtClean="0"/>
          </a:p>
          <a:p>
            <a:r>
              <a:rPr lang="ru-RU" b="1" dirty="0" smtClean="0"/>
              <a:t>К 2 годам </a:t>
            </a:r>
            <a:r>
              <a:rPr lang="ru-RU" dirty="0" smtClean="0"/>
              <a:t>дети овладевают навыками употребления форм единственного и множественного числа имен существительных, времени и лица глаголов, используют некоторые падежные окончания.</a:t>
            </a:r>
            <a:endParaRPr lang="ru-RU" dirty="0"/>
          </a:p>
        </p:txBody>
      </p:sp>
      <p:pic>
        <p:nvPicPr>
          <p:cNvPr id="8194" name="Picture 2" descr="http://detsky-mir.com/uploads/images/5/5/8/3/3343/700ff326a7.jpg"/>
          <p:cNvPicPr>
            <a:picLocks noChangeAspect="1" noChangeArrowheads="1"/>
          </p:cNvPicPr>
          <p:nvPr/>
        </p:nvPicPr>
        <p:blipFill>
          <a:blip r:embed="rId2"/>
          <a:srcRect/>
          <a:stretch>
            <a:fillRect/>
          </a:stretch>
        </p:blipFill>
        <p:spPr bwMode="auto">
          <a:xfrm>
            <a:off x="5805055" y="1052946"/>
            <a:ext cx="5611090" cy="3988522"/>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2">
                    <a:lumMod val="50000"/>
                  </a:schemeClr>
                </a:solidFill>
              </a:rPr>
              <a:t>3 этап дошкольный от 3-7 лет</a:t>
            </a:r>
            <a:br>
              <a:rPr lang="ru-RU" dirty="0" smtClean="0">
                <a:solidFill>
                  <a:schemeClr val="tx2">
                    <a:lumMod val="50000"/>
                  </a:schemeClr>
                </a:solidFill>
              </a:rPr>
            </a:br>
            <a:r>
              <a:rPr lang="ru-RU" dirty="0" smtClean="0">
                <a:solidFill>
                  <a:schemeClr val="tx2">
                    <a:lumMod val="50000"/>
                  </a:schemeClr>
                </a:solidFill>
              </a:rPr>
              <a:t>Особенности речевого развития от 3-4 лет</a:t>
            </a:r>
            <a:r>
              <a:rPr lang="ru-RU" dirty="0" smtClean="0"/>
              <a:t/>
            </a:r>
            <a:br>
              <a:rPr lang="ru-RU" dirty="0" smtClean="0"/>
            </a:br>
            <a:endParaRPr lang="ru-RU" dirty="0"/>
          </a:p>
        </p:txBody>
      </p:sp>
      <p:sp>
        <p:nvSpPr>
          <p:cNvPr id="3" name="Прямоугольник 2"/>
          <p:cNvSpPr/>
          <p:nvPr/>
        </p:nvSpPr>
        <p:spPr>
          <a:xfrm>
            <a:off x="651164" y="2098433"/>
            <a:ext cx="10986655" cy="4247317"/>
          </a:xfrm>
          <a:prstGeom prst="rect">
            <a:avLst/>
          </a:prstGeom>
        </p:spPr>
        <p:txBody>
          <a:bodyPr wrap="square">
            <a:spAutoFit/>
          </a:bodyPr>
          <a:lstStyle/>
          <a:p>
            <a:r>
              <a:rPr lang="ru-RU" b="1" u="sng" dirty="0" smtClean="0"/>
              <a:t>1.Словарь.</a:t>
            </a:r>
            <a:endParaRPr lang="ru-RU" dirty="0" smtClean="0"/>
          </a:p>
          <a:p>
            <a:r>
              <a:rPr lang="ru-RU" dirty="0" smtClean="0"/>
              <a:t>            </a:t>
            </a:r>
            <a:r>
              <a:rPr lang="ru-RU" b="1" dirty="0" smtClean="0"/>
              <a:t>На четвертом году жизни </a:t>
            </a:r>
            <a:r>
              <a:rPr lang="ru-RU" dirty="0" smtClean="0"/>
              <a:t>у детей непрерывно идет процесс увеличения словаря- как активного так и пассивного. Активный словарь ребенка достигает 800-1000 слов. Малыш много говорит сам, любит слушать короткие стихи, рассказы, сказки, запоминает и рассказывает их сам.</a:t>
            </a:r>
          </a:p>
          <a:p>
            <a:r>
              <a:rPr lang="ru-RU" dirty="0" smtClean="0"/>
              <a:t>            У детей этого возраста наблюдаются недостатки в произношении некоторых слов, особенно длинных и малознакомых слов: сокращения слов («</a:t>
            </a:r>
            <a:r>
              <a:rPr lang="ru-RU" dirty="0" err="1" smtClean="0"/>
              <a:t>сипед</a:t>
            </a:r>
            <a:r>
              <a:rPr lang="ru-RU" dirty="0" smtClean="0"/>
              <a:t>»-велосипед, «</a:t>
            </a:r>
            <a:r>
              <a:rPr lang="ru-RU" dirty="0" err="1" smtClean="0"/>
              <a:t>атобиль</a:t>
            </a:r>
            <a:r>
              <a:rPr lang="ru-RU" dirty="0" smtClean="0"/>
              <a:t>»-автомобиль); перестановки звуков в слове («</a:t>
            </a:r>
            <a:r>
              <a:rPr lang="ru-RU" dirty="0" err="1" smtClean="0"/>
              <a:t>певрый</a:t>
            </a:r>
            <a:r>
              <a:rPr lang="ru-RU" dirty="0" smtClean="0"/>
              <a:t>»-первый); пропуски согласных звуков при их стечении («босой мальчик»-большой мальчик); Иногда дети в случаях стечения согласных звуков вставляют между ними дополнительные гласные («</a:t>
            </a:r>
            <a:r>
              <a:rPr lang="ru-RU" dirty="0" err="1" smtClean="0"/>
              <a:t>корабель</a:t>
            </a:r>
            <a:r>
              <a:rPr lang="ru-RU" dirty="0" smtClean="0"/>
              <a:t>»-корабль).</a:t>
            </a:r>
          </a:p>
          <a:p>
            <a:r>
              <a:rPr lang="ru-RU" b="1" u="sng" dirty="0" smtClean="0"/>
              <a:t>2. Грамматический строй.</a:t>
            </a:r>
            <a:endParaRPr lang="ru-RU" dirty="0" smtClean="0"/>
          </a:p>
          <a:p>
            <a:r>
              <a:rPr lang="ru-RU" dirty="0" smtClean="0"/>
              <a:t>            </a:t>
            </a:r>
            <a:r>
              <a:rPr lang="ru-RU" b="1" dirty="0" smtClean="0"/>
              <a:t>Трехлетние дети </a:t>
            </a:r>
            <a:r>
              <a:rPr lang="ru-RU" dirty="0" smtClean="0"/>
              <a:t>говорят короткими фразами, состоящими из нескольких слов(3,4). Постепенно фраза увеличивается. У ребенка этого возраста можно отметить ряд несовершенств фразовой речи: неправильный порядок слов в предложении («я хочу нет»), ошибки в согласовании слов («один колесо», «у меня много </a:t>
            </a:r>
            <a:r>
              <a:rPr lang="ru-RU" dirty="0" err="1" smtClean="0"/>
              <a:t>подругов</a:t>
            </a:r>
            <a:r>
              <a:rPr lang="ru-RU" dirty="0" smtClean="0"/>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6245" y="1287279"/>
            <a:ext cx="10113819" cy="3139321"/>
          </a:xfrm>
          <a:prstGeom prst="rect">
            <a:avLst/>
          </a:prstGeom>
        </p:spPr>
        <p:txBody>
          <a:bodyPr wrap="square">
            <a:spAutoFit/>
          </a:bodyPr>
          <a:lstStyle/>
          <a:p>
            <a:pPr algn="ctr"/>
            <a:r>
              <a:rPr lang="ru-RU" b="1" u="sng" dirty="0" smtClean="0"/>
              <a:t>3.Звукопроизношение</a:t>
            </a:r>
            <a:r>
              <a:rPr lang="ru-RU" b="1" u="sng" dirty="0" smtClean="0"/>
              <a:t>.</a:t>
            </a:r>
          </a:p>
          <a:p>
            <a:pPr algn="ctr"/>
            <a:endParaRPr lang="ru-RU" dirty="0" smtClean="0"/>
          </a:p>
          <a:p>
            <a:r>
              <a:rPr lang="ru-RU" dirty="0" smtClean="0"/>
              <a:t>1. Согласные звуки произносятся смягченно («</a:t>
            </a:r>
            <a:r>
              <a:rPr lang="ru-RU" dirty="0" err="1" smtClean="0"/>
              <a:t>лезецька</a:t>
            </a:r>
            <a:r>
              <a:rPr lang="ru-RU" dirty="0" smtClean="0"/>
              <a:t>»-ложечка).</a:t>
            </a:r>
          </a:p>
          <a:p>
            <a:r>
              <a:rPr lang="ru-RU" dirty="0" smtClean="0"/>
              <a:t>2.Свистящие звуки </a:t>
            </a:r>
            <a:r>
              <a:rPr lang="ru-RU" dirty="0" err="1" smtClean="0"/>
              <a:t>с,з,ц</a:t>
            </a:r>
            <a:r>
              <a:rPr lang="ru-RU" dirty="0" smtClean="0"/>
              <a:t> произносятся недостаточно четко, пропускаются («абака»-собака, «амок»-замок); заменяются: </a:t>
            </a:r>
            <a:r>
              <a:rPr lang="ru-RU" dirty="0" err="1" smtClean="0"/>
              <a:t>с-ф</a:t>
            </a:r>
            <a:r>
              <a:rPr lang="ru-RU" dirty="0" smtClean="0"/>
              <a:t>  («</a:t>
            </a:r>
            <a:r>
              <a:rPr lang="ru-RU" dirty="0" err="1" smtClean="0"/>
              <a:t>фобака</a:t>
            </a:r>
            <a:r>
              <a:rPr lang="ru-RU" dirty="0" smtClean="0"/>
              <a:t>»-собака), </a:t>
            </a:r>
            <a:r>
              <a:rPr lang="ru-RU" dirty="0" err="1" smtClean="0"/>
              <a:t>з-в</a:t>
            </a:r>
            <a:r>
              <a:rPr lang="ru-RU" dirty="0" smtClean="0"/>
              <a:t> («</a:t>
            </a:r>
            <a:r>
              <a:rPr lang="ru-RU" dirty="0" err="1" smtClean="0"/>
              <a:t>вамок</a:t>
            </a:r>
            <a:r>
              <a:rPr lang="ru-RU" dirty="0" smtClean="0"/>
              <a:t>»-замок),  с-т (</a:t>
            </a:r>
            <a:r>
              <a:rPr lang="ru-RU" dirty="0" err="1" smtClean="0"/>
              <a:t>тобака</a:t>
            </a:r>
            <a:r>
              <a:rPr lang="ru-RU" dirty="0" smtClean="0"/>
              <a:t>»-собака), </a:t>
            </a:r>
            <a:r>
              <a:rPr lang="ru-RU" dirty="0" err="1" smtClean="0"/>
              <a:t>з-д</a:t>
            </a:r>
            <a:r>
              <a:rPr lang="ru-RU" dirty="0" smtClean="0"/>
              <a:t> («дамок»-замок), </a:t>
            </a:r>
            <a:r>
              <a:rPr lang="ru-RU" dirty="0" err="1" smtClean="0"/>
              <a:t>ц-т</a:t>
            </a:r>
            <a:r>
              <a:rPr lang="ru-RU" dirty="0" smtClean="0"/>
              <a:t> («</a:t>
            </a:r>
            <a:r>
              <a:rPr lang="ru-RU" dirty="0" err="1" smtClean="0"/>
              <a:t>тветок</a:t>
            </a:r>
            <a:r>
              <a:rPr lang="ru-RU" dirty="0" smtClean="0"/>
              <a:t>»-цветок).</a:t>
            </a:r>
          </a:p>
          <a:p>
            <a:r>
              <a:rPr lang="ru-RU" dirty="0" smtClean="0"/>
              <a:t>3. Шипящие звуки </a:t>
            </a:r>
            <a:r>
              <a:rPr lang="ru-RU" dirty="0" err="1" smtClean="0"/>
              <a:t>ш,ж,ч,щ</a:t>
            </a:r>
            <a:r>
              <a:rPr lang="ru-RU" dirty="0" smtClean="0"/>
              <a:t> произносятся недостаточно четко, пропускаются («</a:t>
            </a:r>
            <a:r>
              <a:rPr lang="ru-RU" dirty="0" err="1" smtClean="0"/>
              <a:t>апка</a:t>
            </a:r>
            <a:r>
              <a:rPr lang="ru-RU" dirty="0" smtClean="0"/>
              <a:t>»-шапка, «</a:t>
            </a:r>
            <a:r>
              <a:rPr lang="ru-RU" dirty="0" err="1" smtClean="0"/>
              <a:t>ук</a:t>
            </a:r>
            <a:r>
              <a:rPr lang="ru-RU" dirty="0" smtClean="0"/>
              <a:t>»-жук); заменяются: </a:t>
            </a:r>
            <a:r>
              <a:rPr lang="ru-RU" dirty="0" err="1" smtClean="0"/>
              <a:t>ш-с,ф</a:t>
            </a:r>
            <a:r>
              <a:rPr lang="ru-RU" dirty="0" smtClean="0"/>
              <a:t> («сапка», «</a:t>
            </a:r>
            <a:r>
              <a:rPr lang="ru-RU" dirty="0" err="1" smtClean="0"/>
              <a:t>фапка</a:t>
            </a:r>
            <a:r>
              <a:rPr lang="ru-RU" dirty="0" smtClean="0"/>
              <a:t>»-шапка), </a:t>
            </a:r>
            <a:r>
              <a:rPr lang="ru-RU" dirty="0" err="1" smtClean="0"/>
              <a:t>ж-з,в</a:t>
            </a:r>
            <a:r>
              <a:rPr lang="ru-RU" dirty="0" smtClean="0"/>
              <a:t> («</a:t>
            </a:r>
            <a:r>
              <a:rPr lang="ru-RU" dirty="0" err="1" smtClean="0"/>
              <a:t>зук</a:t>
            </a:r>
            <a:r>
              <a:rPr lang="ru-RU" dirty="0" smtClean="0"/>
              <a:t>», «</a:t>
            </a:r>
            <a:r>
              <a:rPr lang="ru-RU" dirty="0" err="1" smtClean="0"/>
              <a:t>вук</a:t>
            </a:r>
            <a:r>
              <a:rPr lang="ru-RU" dirty="0" smtClean="0"/>
              <a:t>»-жук), </a:t>
            </a:r>
            <a:r>
              <a:rPr lang="ru-RU" dirty="0" err="1" smtClean="0"/>
              <a:t>ч-ц,ть</a:t>
            </a:r>
            <a:r>
              <a:rPr lang="ru-RU" dirty="0" smtClean="0"/>
              <a:t> («</a:t>
            </a:r>
            <a:r>
              <a:rPr lang="ru-RU" dirty="0" err="1" smtClean="0"/>
              <a:t>оцки</a:t>
            </a:r>
            <a:r>
              <a:rPr lang="ru-RU" dirty="0" smtClean="0"/>
              <a:t>», «</a:t>
            </a:r>
            <a:r>
              <a:rPr lang="ru-RU" dirty="0" err="1" smtClean="0"/>
              <a:t>отьки</a:t>
            </a:r>
            <a:r>
              <a:rPr lang="ru-RU" dirty="0" smtClean="0"/>
              <a:t>»-очки), </a:t>
            </a:r>
            <a:r>
              <a:rPr lang="ru-RU" dirty="0" err="1" smtClean="0"/>
              <a:t>щ-сь,ть</a:t>
            </a:r>
            <a:r>
              <a:rPr lang="ru-RU" dirty="0" smtClean="0"/>
              <a:t> («сетка», « тетка»-щетка).</a:t>
            </a:r>
          </a:p>
          <a:p>
            <a:r>
              <a:rPr lang="ru-RU" dirty="0" smtClean="0"/>
              <a:t>4. Звуки </a:t>
            </a:r>
            <a:r>
              <a:rPr lang="ru-RU" dirty="0" err="1" smtClean="0"/>
              <a:t>л-р</a:t>
            </a:r>
            <a:r>
              <a:rPr lang="ru-RU" dirty="0" smtClean="0"/>
              <a:t> пропускаются («</a:t>
            </a:r>
            <a:r>
              <a:rPr lang="ru-RU" dirty="0" err="1" smtClean="0"/>
              <a:t>ампа</a:t>
            </a:r>
            <a:r>
              <a:rPr lang="ru-RU" dirty="0" smtClean="0"/>
              <a:t>»-лампа, «</a:t>
            </a:r>
            <a:r>
              <a:rPr lang="ru-RU" dirty="0" err="1" smtClean="0"/>
              <a:t>ука</a:t>
            </a:r>
            <a:r>
              <a:rPr lang="ru-RU" dirty="0" smtClean="0"/>
              <a:t>»-рука); заменяются звуками ль («</a:t>
            </a:r>
            <a:r>
              <a:rPr lang="ru-RU" dirty="0" err="1" smtClean="0"/>
              <a:t>лямпа</a:t>
            </a:r>
            <a:r>
              <a:rPr lang="ru-RU" dirty="0" smtClean="0"/>
              <a:t>»-лампа, «люка»-рука), </a:t>
            </a:r>
            <a:r>
              <a:rPr lang="ru-RU" dirty="0" err="1" smtClean="0"/>
              <a:t>й</a:t>
            </a:r>
            <a:r>
              <a:rPr lang="ru-RU" dirty="0" smtClean="0"/>
              <a:t> («</a:t>
            </a:r>
            <a:r>
              <a:rPr lang="ru-RU" dirty="0" err="1" smtClean="0"/>
              <a:t>ямпа</a:t>
            </a:r>
            <a:r>
              <a:rPr lang="ru-RU" dirty="0" smtClean="0"/>
              <a:t>»-лампа, «</a:t>
            </a:r>
            <a:r>
              <a:rPr lang="ru-RU" dirty="0" err="1" smtClean="0"/>
              <a:t>юка</a:t>
            </a:r>
            <a:r>
              <a:rPr lang="ru-RU" dirty="0" smtClean="0"/>
              <a:t>»-рука).</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2">
                    <a:lumMod val="50000"/>
                  </a:schemeClr>
                </a:solidFill>
              </a:rPr>
              <a:t>Особенности речевого развития от 4-5 лет</a:t>
            </a:r>
            <a:endParaRPr lang="ru-RU" dirty="0">
              <a:solidFill>
                <a:schemeClr val="tx2">
                  <a:lumMod val="50000"/>
                </a:schemeClr>
              </a:solidFill>
            </a:endParaRPr>
          </a:p>
        </p:txBody>
      </p:sp>
      <p:sp>
        <p:nvSpPr>
          <p:cNvPr id="3" name="Прямоугольник 2"/>
          <p:cNvSpPr/>
          <p:nvPr/>
        </p:nvSpPr>
        <p:spPr>
          <a:xfrm>
            <a:off x="1087820" y="1902227"/>
            <a:ext cx="9743090" cy="4247317"/>
          </a:xfrm>
          <a:prstGeom prst="rect">
            <a:avLst/>
          </a:prstGeom>
        </p:spPr>
        <p:txBody>
          <a:bodyPr wrap="square">
            <a:spAutoFit/>
          </a:bodyPr>
          <a:lstStyle/>
          <a:p>
            <a:r>
              <a:rPr lang="ru-RU" b="1" u="sng" dirty="0" smtClean="0"/>
              <a:t>1.Словарь</a:t>
            </a:r>
            <a:r>
              <a:rPr lang="ru-RU" b="1" u="sng" dirty="0" smtClean="0"/>
              <a:t>.</a:t>
            </a:r>
          </a:p>
          <a:p>
            <a:endParaRPr lang="ru-RU" dirty="0" smtClean="0"/>
          </a:p>
          <a:p>
            <a:r>
              <a:rPr lang="ru-RU" b="1" dirty="0" smtClean="0"/>
              <a:t>К четырем годам </a:t>
            </a:r>
            <a:r>
              <a:rPr lang="ru-RU" dirty="0" smtClean="0"/>
              <a:t>активный словарь достигает 1900-2000 слов. В речи детей уменьшается количество сокращений, перестановок, пропусков, появляются слова, образованные по аналогии («</a:t>
            </a:r>
            <a:r>
              <a:rPr lang="ru-RU" dirty="0" err="1" smtClean="0"/>
              <a:t>скобланул</a:t>
            </a:r>
            <a:r>
              <a:rPr lang="ru-RU" dirty="0" smtClean="0"/>
              <a:t>»-царапнул). Воспитатель учит детей активно пользоваться запасом имеющих у них слов, усвоенных в быту и на занятиях, учит правильно называть окружающие предметы, их качества, явления природы, употреблять слова, обозначающие временные и пространственные понятия.  </a:t>
            </a:r>
            <a:endParaRPr lang="ru-RU" dirty="0" smtClean="0"/>
          </a:p>
          <a:p>
            <a:endParaRPr lang="ru-RU" dirty="0" smtClean="0"/>
          </a:p>
          <a:p>
            <a:r>
              <a:rPr lang="ru-RU" b="1" u="sng" dirty="0" smtClean="0"/>
              <a:t>2.Грамматический строй речи.</a:t>
            </a:r>
            <a:endParaRPr lang="ru-RU" dirty="0" smtClean="0"/>
          </a:p>
          <a:p>
            <a:r>
              <a:rPr lang="ru-RU" b="1" dirty="0" smtClean="0"/>
              <a:t>Дети четырех лет </a:t>
            </a:r>
            <a:r>
              <a:rPr lang="ru-RU" dirty="0" smtClean="0"/>
              <a:t>пользуются более усложненной и распространенной фразой. Речь становится более связной и последовательной.  Воспитатель учит детей отвечать на вопросы, пересказывать хорошо известные сказки, рассказы, употреблять грамматически   правильные формы слов.</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3034" y="751344"/>
            <a:ext cx="7330966" cy="3693319"/>
          </a:xfrm>
          <a:prstGeom prst="rect">
            <a:avLst/>
          </a:prstGeom>
        </p:spPr>
        <p:txBody>
          <a:bodyPr wrap="square">
            <a:spAutoFit/>
          </a:bodyPr>
          <a:lstStyle/>
          <a:p>
            <a:r>
              <a:rPr lang="ru-RU" b="1" u="sng" dirty="0" smtClean="0"/>
              <a:t>3. Звукопроизношение</a:t>
            </a:r>
            <a:r>
              <a:rPr lang="ru-RU" b="1" u="sng" dirty="0" smtClean="0"/>
              <a:t>.</a:t>
            </a:r>
          </a:p>
          <a:p>
            <a:endParaRPr lang="ru-RU" dirty="0" smtClean="0"/>
          </a:p>
          <a:p>
            <a:r>
              <a:rPr lang="ru-RU" b="1" dirty="0" smtClean="0"/>
              <a:t>У ребенка пятого года </a:t>
            </a:r>
            <a:r>
              <a:rPr lang="ru-RU" dirty="0" smtClean="0"/>
              <a:t>жизни совершенствуется способность к восприятию и произношению звуков:</a:t>
            </a:r>
          </a:p>
          <a:p>
            <a:r>
              <a:rPr lang="ru-RU" dirty="0" smtClean="0"/>
              <a:t>-исчезает смягченное произношение согласных звуков;</a:t>
            </a:r>
          </a:p>
          <a:p>
            <a:r>
              <a:rPr lang="ru-RU" dirty="0" smtClean="0"/>
              <a:t>-многие звуки произносятся более правильно и четко;</a:t>
            </a:r>
          </a:p>
          <a:p>
            <a:r>
              <a:rPr lang="ru-RU" dirty="0" smtClean="0"/>
              <a:t>-исчезает замена шипящих и свистящих звуков  звуками ;</a:t>
            </a:r>
          </a:p>
          <a:p>
            <a:r>
              <a:rPr lang="ru-RU" dirty="0" smtClean="0"/>
              <a:t>-исчезает замена шипящих звуков </a:t>
            </a:r>
            <a:r>
              <a:rPr lang="ru-RU" dirty="0" err="1" smtClean="0"/>
              <a:t>ш</a:t>
            </a:r>
            <a:r>
              <a:rPr lang="ru-RU" dirty="0" smtClean="0"/>
              <a:t>, ж, ч, </a:t>
            </a:r>
            <a:r>
              <a:rPr lang="ru-RU" dirty="0" err="1" smtClean="0"/>
              <a:t>щ</a:t>
            </a:r>
            <a:r>
              <a:rPr lang="ru-RU" dirty="0" smtClean="0"/>
              <a:t> свистящими с, </a:t>
            </a:r>
            <a:r>
              <a:rPr lang="ru-RU" dirty="0" err="1" smtClean="0"/>
              <a:t>з</a:t>
            </a:r>
            <a:r>
              <a:rPr lang="ru-RU" dirty="0" smtClean="0"/>
              <a:t>, </a:t>
            </a:r>
            <a:r>
              <a:rPr lang="ru-RU" dirty="0" err="1" smtClean="0"/>
              <a:t>цю</a:t>
            </a:r>
            <a:endParaRPr lang="ru-RU" dirty="0" smtClean="0"/>
          </a:p>
          <a:p>
            <a:r>
              <a:rPr lang="ru-RU" dirty="0" smtClean="0"/>
              <a:t>            Произношение отдельных звуков у некоторых детей может быть еще не сформированным: шипящие звуки произносятся недостаточно четко; не все дети умеют произносить звуки л и р</a:t>
            </a:r>
            <a:r>
              <a:rPr lang="ru-RU" dirty="0" smtClean="0"/>
              <a:t>.</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47</TotalTime>
  <Words>329</Words>
  <Application>Microsoft Office PowerPoint</Application>
  <PresentationFormat>Произвольный</PresentationFormat>
  <Paragraphs>94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Savon</vt:lpstr>
      <vt:lpstr>Речевое Развитие Детей В НОРМЕ</vt:lpstr>
      <vt:lpstr>Слайд 2</vt:lpstr>
      <vt:lpstr>1 этап-подготовительный. Особенности речевого развития до 1 года </vt:lpstr>
      <vt:lpstr>2 этап-преддошкольный Особенности речевого развития до 3 лет. </vt:lpstr>
      <vt:lpstr>Слайд 5</vt:lpstr>
      <vt:lpstr>3 этап дошкольный от 3-7 лет Особенности речевого развития от 3-4 лет </vt:lpstr>
      <vt:lpstr>Слайд 7</vt:lpstr>
      <vt:lpstr>Особенности речевого развития от 4-5 лет</vt:lpstr>
      <vt:lpstr>Слайд 9</vt:lpstr>
      <vt:lpstr>Особенности речевого развития от 5-6 лет</vt:lpstr>
      <vt:lpstr>Слайд 11</vt:lpstr>
      <vt:lpstr>Слайд 12</vt:lpstr>
      <vt:lpstr>4  этап- школьный Особенности речевого развития от 7-17 лет </vt:lpstr>
      <vt:lpstr>СпасибО за Внимание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User</cp:lastModifiedBy>
  <cp:revision>7</cp:revision>
  <dcterms:created xsi:type="dcterms:W3CDTF">2014-09-12T02:12:20Z</dcterms:created>
  <dcterms:modified xsi:type="dcterms:W3CDTF">2018-11-12T06:50:26Z</dcterms:modified>
</cp:coreProperties>
</file>