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139E"/>
    <a:srgbClr val="219797"/>
    <a:srgbClr val="E3CD74"/>
    <a:srgbClr val="EEB42D"/>
    <a:srgbClr val="EED4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7" autoAdjust="0"/>
    <p:restoredTop sz="94649" autoAdjust="0"/>
  </p:normalViewPr>
  <p:slideViewPr>
    <p:cSldViewPr>
      <p:cViewPr varScale="1">
        <p:scale>
          <a:sx n="63" d="100"/>
          <a:sy n="63" d="100"/>
        </p:scale>
        <p:origin x="-10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6248400" cy="2438400"/>
          </a:xfrm>
        </p:spPr>
        <p:txBody>
          <a:bodyPr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140450" cy="609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BCD4AD-8E65-44FB-BEAB-3176AA87E1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6B7BB-BD5A-46BE-BAC6-4078DB8450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77000" y="868363"/>
            <a:ext cx="1981200" cy="51514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868363"/>
            <a:ext cx="5791200" cy="51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C46C2-491F-4239-A0AA-3E25253160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DD63F-4496-43DA-A13F-4DBE82E790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485EF-851E-4F24-A97C-CC8996A4BC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34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2209800"/>
            <a:ext cx="38862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9DBC0-C16C-46B0-BC79-28B1D03A5D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43DEC-5548-4994-AB10-66C18C3CA2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42BF6-48D6-4ED1-908F-469A6ADD20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7A30C-11AA-45DC-B43A-F4A80BC7B5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9E89F-D438-44C5-8F7A-22137004F7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B1A32-4F98-4A38-B10A-01308D9309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868363"/>
            <a:ext cx="7924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209800"/>
            <a:ext cx="7924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fld id="{A4CA7F5A-5996-4A7F-ABA2-43812FE4C2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Развиваем речь ребенка: на прогулке,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на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кухне, на даче</a:t>
            </a:r>
            <a: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5072066" cy="609600"/>
          </a:xfrm>
        </p:spPr>
        <p:txBody>
          <a:bodyPr/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Консультация для родителей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142984"/>
            <a:ext cx="750099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Как </a:t>
            </a:r>
            <a:r>
              <a:rPr lang="ru-RU" dirty="0"/>
              <a:t>проводить домашние занятия по развитию речи? Для этого ничего специально не нужно организовывать. Вам не понадобятся сложные пособия и методики. Стоит лишь настроиться на ежедневную работу и внимательно посмотреть вокруг себя или даже просто перед </a:t>
            </a:r>
            <a:r>
              <a:rPr lang="ru-RU" dirty="0" smtClean="0"/>
              <a:t>собой.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/>
              <a:t>Поводом </a:t>
            </a:r>
            <a:r>
              <a:rPr lang="ru-RU" dirty="0"/>
              <a:t>и предметом для речевого развития детей может стать абсолютно любой предмет, явление природы, ваши привычные домашние дела, поступки, настроение. Неисчерпаемый материал могут предоставить детские книжки и картинки в них, игрушки и </a:t>
            </a:r>
            <a:r>
              <a:rPr lang="ru-RU" dirty="0" smtClean="0"/>
              <a:t>мультфильмы.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Не </a:t>
            </a:r>
            <a:r>
              <a:rPr lang="ru-RU" dirty="0"/>
              <a:t>упускайте малейшего повода что-то обсудить с вашим ребёнком. Именно обсудить. Одностороннее «говорение», без диалога - малополезно. Неважно, кто при этом молчит: ребёнок или взрослый. В первом случае у детей не развивается активная речь, во втором – пассивная (умение слушать, слышать, понимать речь; своевременно и правильно выполнять речевую инструкцию; вступать в партнёрские отношения; сопереживать услышанное).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225689"/>
            <a:ext cx="85011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Итак</a:t>
            </a:r>
            <a:r>
              <a:rPr lang="ru-RU" dirty="0"/>
              <a:t>, вы посмотрели перед собой и увидели, например, … яблоко.</a:t>
            </a:r>
            <a:br>
              <a:rPr lang="ru-RU" dirty="0"/>
            </a:br>
            <a:r>
              <a:rPr lang="ru-RU" dirty="0"/>
              <a:t>Прекрасно, считайте, что у вас в руках готовый методический материал для развития речи ребёнка, причём любого возраста. Для начала устройте соревнование «Подбери словечко» (Яблоко какое? - сладкое, сочное, круглое, большое, блестящее, спелое, душистое, жёлтое, тяжёлое, вымытое, и т.д</a:t>
            </a:r>
            <a:r>
              <a:rPr lang="ru-RU" dirty="0" smtClean="0"/>
              <a:t>.).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/>
              <a:t>Игра </a:t>
            </a:r>
            <a:r>
              <a:rPr lang="ru-RU" dirty="0"/>
              <a:t>пройдёт интереснее, если вы пригласите других членов своей семьи, друзей вашего ребёнка, их родителей. Тот, кто придумал следующее слово – откусывает кусочек яблока.</a:t>
            </a:r>
          </a:p>
          <a:p>
            <a:r>
              <a:rPr lang="ru-RU" dirty="0"/>
              <a:t>А пока оно ещё цело, его можно срисовать и заштриховать цветным карандашом. Это полезно для пальчиков. Готовая картинка пусть украсит стену в детской </a:t>
            </a:r>
            <a:r>
              <a:rPr lang="ru-RU" dirty="0" smtClean="0"/>
              <a:t>комнате.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/>
              <a:t>Следующая </a:t>
            </a:r>
            <a:r>
              <a:rPr lang="ru-RU" dirty="0"/>
              <a:t>игра будет называться «Вспомни сказку» (В каких сказках упоминаются яблоки? – «Гуси-лебеди», «Белоснежка и семь гномов», «</a:t>
            </a:r>
            <a:r>
              <a:rPr lang="ru-RU" dirty="0" err="1"/>
              <a:t>Молодильные</a:t>
            </a:r>
            <a:r>
              <a:rPr lang="ru-RU" dirty="0"/>
              <a:t> яблочки» и др.) Тут уж за правильный ответ можно заслужить и целое </a:t>
            </a:r>
            <a:r>
              <a:rPr lang="ru-RU" dirty="0" smtClean="0"/>
              <a:t>яблоко.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/>
              <a:t>А </a:t>
            </a:r>
            <a:r>
              <a:rPr lang="ru-RU" dirty="0"/>
              <a:t>когда в руках несколько яблок, самое время их рассмотреть повнимательней и сравнить между собой - игра с союзом А - «Сравни два яблока» (первое яблоко жёлтое, А втрое - красное; одно сладкое, А другое с кислинкой; у первого коричневые семечки, а у второго - белые и т.д.)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225689"/>
            <a:ext cx="87154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Аналогичным образом любой предмет, ситуация, впечатление могут послужить материалом и поводом для развития детской речи. Рассмотрим ещё несколько ситуаций, подходящих для речевых занятий.</a:t>
            </a:r>
            <a:br>
              <a:rPr lang="ru-RU" dirty="0"/>
            </a:br>
            <a:r>
              <a:rPr lang="ru-RU" dirty="0"/>
              <a:t>На прогулке. В это время ребёнку вы можете прививать ребёнку знания и закреплять у него речевые навыки по темам «Одежда», «Обувь», «Осень», «Зима», «Весна», «Лето», «Игрушки», «Город», «Транспорт», «Птицы» и другие.</a:t>
            </a:r>
          </a:p>
          <a:p>
            <a:r>
              <a:rPr lang="ru-RU" dirty="0"/>
              <a:t>Полезно проводить разнообразные наблюдения за погодой, сезонными изменениями в природе, растениями, птицами, животными, людьми, транспортом. Всё это обязательно нужно комментировать, обсуждать, оформлять в форме беседы. Новые, незнакомые ребёнку слова следует объяснить, повторить несколько раз, научить ребёнка понятно выговаривать их.</a:t>
            </a:r>
          </a:p>
          <a:p>
            <a:r>
              <a:rPr lang="ru-RU" dirty="0"/>
              <a:t>Полезно вслушиваться в звуки улицы: шелест листьев, шум шагов, гудение машин, голоса птиц, звуки ветра, дождя, снега, града и т.д. Это развивает слуховое внимания. Ребёнку будут интересны игры «О чём рассказала улица?», «Помолчи и расскажи, что услышал», «Внимательные ушки», «Кто позвал?».</a:t>
            </a:r>
            <a:br>
              <a:rPr lang="ru-RU" dirty="0"/>
            </a:br>
            <a:r>
              <a:rPr lang="ru-RU" dirty="0"/>
              <a:t>Рассматривание сезонной одежды людей поможет обогатить и активизировать словарь по темам «Одежда» и «Обувь».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42984"/>
            <a:ext cx="81439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Участие </a:t>
            </a:r>
            <a:r>
              <a:rPr lang="ru-RU" dirty="0"/>
              <a:t>в сезонных играх и забавах с другими детьми сформирует представление об особенностях данного времени года, поможет развить диалогическую речь. Экспериментальные опыты, изучающие свойства снега, воды, песка, травы, росы расширят кругозор ребёнка, а вместе с ним словарь существительных, прилагательных, </a:t>
            </a:r>
            <a:r>
              <a:rPr lang="ru-RU" dirty="0" smtClean="0"/>
              <a:t>глаголов.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/>
              <a:t>Подвижные </a:t>
            </a:r>
            <a:r>
              <a:rPr lang="ru-RU" dirty="0"/>
              <a:t>игры с предметами (с массажным мячом, скакалками, обручем, другим сезонным спортинвентарём) соревнования, эстафеты будут способствовать развитию двигательной сферы ребёнка, а именно объёма, силы, переключаемости движений, хорошей координации и моторной </a:t>
            </a:r>
            <a:r>
              <a:rPr lang="ru-RU" dirty="0" smtClean="0"/>
              <a:t>реакции.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Сюжетно-ролевые </a:t>
            </a:r>
            <a:r>
              <a:rPr lang="ru-RU" dirty="0"/>
              <a:t>игры с другими детьми «Автобус», «Найдём клад», «Магазин», «Строительство песочного городка» помогут лучше овладеть фразовой речью и навыками речевой коммуникации. Ваша задача помочь детям организовать такую игру, подсказать сюжет, показать игровые действия.</a:t>
            </a:r>
            <a:br>
              <a:rPr lang="ru-RU" dirty="0"/>
            </a:br>
            <a:r>
              <a:rPr lang="ru-RU" dirty="0"/>
              <a:t>На кухне. У вас появляется возможность развивать словарь, грамматику, фразовую речь ребёнка по следующим темам «Семья», «Овощи», «Фрукты», «Посуда», Продукты питания», «Бытовая техника» и др.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928670"/>
            <a:ext cx="84296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Рассказывайте </a:t>
            </a:r>
            <a:r>
              <a:rPr lang="ru-RU" dirty="0"/>
              <a:t>сыну или дочке, как называются продукты, какое блюдо вы готовите, какие действия при этом совершаете. Не ограничивайтесь примитивным бытовым словарём, предлагайте ребёнку всё новые и новые слова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/>
              <a:t>Старайтесь, чтобы он запоминал и повторял их за вами.</a:t>
            </a:r>
          </a:p>
          <a:p>
            <a:r>
              <a:rPr lang="ru-RU" dirty="0"/>
              <a:t>Называйте свойства (цвет, форму, размер, вкус) продуктов (горячий, остывший, сладкий, острый, свежий, чёрствый и т.д.). Задавайте ребёнку соответствующие вопросы («Попробуй, какой получился салат?», «Что мы ещё забыли положить в суп?», «Какую морковку выберем?» и др</a:t>
            </a:r>
            <a:r>
              <a:rPr lang="ru-RU" dirty="0" smtClean="0"/>
              <a:t>.).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/>
              <a:t>Называйте </a:t>
            </a:r>
            <a:r>
              <a:rPr lang="ru-RU" dirty="0"/>
              <a:t>свои действия («нарезаю», «перемешиваю», «солю», «обжариваю» и т.д.), показывайте ребёнку, что и как вы делаете. Подводите его к тому, чтобы он повторял ваши слова. Поручите ему посильную помощь по кухне. В деятельности речевой материал усваивается значительно быстрее и естественнее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Если ребёнок ещё мал и неловок, пусть занимается рядом с вами своей игрушечной посудой и продуктами, копирует ваши слова и действия: «готовит» еду куклам и кормит их, моет посуду, вытирает со стола. И обязательно рассказывает вам о том, что он делает.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785926"/>
            <a:ext cx="85725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На </a:t>
            </a:r>
            <a:r>
              <a:rPr lang="ru-RU" dirty="0"/>
              <a:t>даче. Перед вами открывается простор для словарной и грамматической работы по темам «Весна», «Лето», «Осень», «Растения сада», «Цветы», «Деревья», «Насекомые», «Ягоды», «Весенние (летние, осенние) работы в саду» и др</a:t>
            </a:r>
            <a:r>
              <a:rPr lang="ru-RU" dirty="0" smtClean="0"/>
              <a:t>.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  <a:p>
            <a:pPr>
              <a:buFont typeface="Wingdings" pitchFamily="2" charset="2"/>
              <a:buChar char="q"/>
            </a:pPr>
            <a:r>
              <a:rPr lang="ru-RU" dirty="0"/>
              <a:t>Наблюдения, впечатления, речевые навыки, полученные на даче необычайно ценны и наглядны. Они остаются в памяти ребёнка на всю жизнь. </a:t>
            </a:r>
            <a:endParaRPr lang="ru-RU" dirty="0" smtClean="0"/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Только </a:t>
            </a:r>
            <a:r>
              <a:rPr lang="ru-RU" dirty="0"/>
              <a:t>здесь ребёнок в естественных условиях усвоит значение глаголов «вскопать», «подрыхлить», «прополоть», «удобрить» и многих других. Не на картинке, а в живую увидит растения в разную пору их вегетативного периода (рост, цветение, плодоношение, увядание). Узнает, как и где вырастают ягоды, овощи и фрукты. Каким трудом даётся урожай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357298"/>
            <a:ext cx="7715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 Даже </a:t>
            </a:r>
            <a:r>
              <a:rPr lang="ru-RU" dirty="0" smtClean="0"/>
              <a:t>если названия цветов, кустарников, овощей кажутся вам сложными для ребёнка, всё равно почаще называйте их вслух (нарцисс, примула, жимолость, гладиолус, патиссон и др.). На первых порах они пополнят пассивный словарь ребёнка, он будет их знать. Постепенно эти слова перейдут и в активное употребление и существенно обогатят словарный запас </a:t>
            </a:r>
            <a:r>
              <a:rPr lang="ru-RU" dirty="0" smtClean="0"/>
              <a:t>ребёнка.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 </a:t>
            </a:r>
            <a:r>
              <a:rPr lang="ru-RU" dirty="0" smtClean="0"/>
              <a:t>Практически </a:t>
            </a:r>
            <a:r>
              <a:rPr lang="ru-RU" dirty="0" smtClean="0"/>
              <a:t>на любом наглядном материале окружающем нас могут быть проведены такие речевые игры как «Четвёртый лишний», «Чего не стало?», «Что поменялось местами?», «Что изменилось?», «Подбери пару», «Кому что подходит?», «Назови ласково», «Преврати в огромное», «Подбери 5 признаков», «Угадай, о чём я говорю», «Скажи наоборот» и т.д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Развивайте </a:t>
            </a:r>
            <a:r>
              <a:rPr lang="ru-RU" dirty="0" smtClean="0"/>
              <a:t>в себе навыки воспитателя речи и через короткое время вы почувствуете вкус этой увлекательной работы, увидите её плоды.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142984"/>
            <a:ext cx="6248400" cy="24384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F01072125">
  <a:themeElements>
    <a:clrScheme name="Default Design 12">
      <a:dk1>
        <a:srgbClr val="CC9900"/>
      </a:dk1>
      <a:lt1>
        <a:srgbClr val="FFF9CF"/>
      </a:lt1>
      <a:dk2>
        <a:srgbClr val="996600"/>
      </a:dk2>
      <a:lt2>
        <a:srgbClr val="808080"/>
      </a:lt2>
      <a:accent1>
        <a:srgbClr val="E9E3B7"/>
      </a:accent1>
      <a:accent2>
        <a:srgbClr val="333399"/>
      </a:accent2>
      <a:accent3>
        <a:srgbClr val="FFFBE4"/>
      </a:accent3>
      <a:accent4>
        <a:srgbClr val="AE8200"/>
      </a:accent4>
      <a:accent5>
        <a:srgbClr val="F2EFD8"/>
      </a:accent5>
      <a:accent6>
        <a:srgbClr val="2D2D8A"/>
      </a:accent6>
      <a:hlink>
        <a:srgbClr val="009999"/>
      </a:hlink>
      <a:folHlink>
        <a:srgbClr val="66990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B08200"/>
        </a:dk1>
        <a:lt1>
          <a:srgbClr val="FFF5C9"/>
        </a:lt1>
        <a:dk2>
          <a:srgbClr val="000000"/>
        </a:dk2>
        <a:lt2>
          <a:srgbClr val="969696"/>
        </a:lt2>
        <a:accent1>
          <a:srgbClr val="FDED9B"/>
        </a:accent1>
        <a:accent2>
          <a:srgbClr val="FF9966"/>
        </a:accent2>
        <a:accent3>
          <a:srgbClr val="FFF9E1"/>
        </a:accent3>
        <a:accent4>
          <a:srgbClr val="966E00"/>
        </a:accent4>
        <a:accent5>
          <a:srgbClr val="FEF4CB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F8F8F8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2D2015"/>
        </a:dk1>
        <a:lt1>
          <a:srgbClr val="FFFFFF"/>
        </a:lt1>
        <a:dk2>
          <a:srgbClr val="808000"/>
        </a:dk2>
        <a:lt2>
          <a:srgbClr val="DFC08D"/>
        </a:lt2>
        <a:accent1>
          <a:srgbClr val="8F8F6D"/>
        </a:accent1>
        <a:accent2>
          <a:srgbClr val="8F5F2F"/>
        </a:accent2>
        <a:accent3>
          <a:srgbClr val="C0C0AA"/>
        </a:accent3>
        <a:accent4>
          <a:srgbClr val="DADADA"/>
        </a:accent4>
        <a:accent5>
          <a:srgbClr val="C6C6BA"/>
        </a:accent5>
        <a:accent6>
          <a:srgbClr val="81552A"/>
        </a:accent6>
        <a:hlink>
          <a:srgbClr val="CCB400"/>
        </a:hlink>
        <a:folHlink>
          <a:srgbClr val="4C5A5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777777"/>
        </a:dk1>
        <a:lt1>
          <a:srgbClr val="FFEFB5"/>
        </a:lt1>
        <a:dk2>
          <a:srgbClr val="818573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C1C2BC"/>
        </a:accent3>
        <a:accent4>
          <a:srgbClr val="DACC9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F8A1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3E3E5C"/>
        </a:dk1>
        <a:lt1>
          <a:srgbClr val="FFFFFF"/>
        </a:lt1>
        <a:dk2>
          <a:srgbClr val="8080AA"/>
        </a:dk2>
        <a:lt2>
          <a:srgbClr val="FFFFFF"/>
        </a:lt2>
        <a:accent1>
          <a:srgbClr val="8982A4"/>
        </a:accent1>
        <a:accent2>
          <a:srgbClr val="9C62CC"/>
        </a:accent2>
        <a:accent3>
          <a:srgbClr val="C0C0D2"/>
        </a:accent3>
        <a:accent4>
          <a:srgbClr val="DADADA"/>
        </a:accent4>
        <a:accent5>
          <a:srgbClr val="C4C1CF"/>
        </a:accent5>
        <a:accent6>
          <a:srgbClr val="8D58B9"/>
        </a:accent6>
        <a:hlink>
          <a:srgbClr val="FDE065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989400"/>
        </a:dk1>
        <a:lt1>
          <a:srgbClr val="FF9900"/>
        </a:lt1>
        <a:dk2>
          <a:srgbClr val="DFD293"/>
        </a:dk2>
        <a:lt2>
          <a:srgbClr val="5C1F00"/>
        </a:lt2>
        <a:accent1>
          <a:srgbClr val="FFCC00"/>
        </a:accent1>
        <a:accent2>
          <a:srgbClr val="BE7960"/>
        </a:accent2>
        <a:accent3>
          <a:srgbClr val="FFCAAA"/>
        </a:accent3>
        <a:accent4>
          <a:srgbClr val="817E00"/>
        </a:accent4>
        <a:accent5>
          <a:srgbClr val="FFE2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5A58"/>
        </a:dk1>
        <a:lt1>
          <a:srgbClr val="FFFFCC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AE"/>
        </a:accent4>
        <a:accent5>
          <a:srgbClr val="AAB8B7"/>
        </a:accent5>
        <a:accent6>
          <a:srgbClr val="6264B4"/>
        </a:accent6>
        <a:hlink>
          <a:srgbClr val="CCCC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DFFCD"/>
        </a:lt1>
        <a:dk2>
          <a:srgbClr val="0066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B8E2"/>
        </a:accent3>
        <a:accent4>
          <a:srgbClr val="D8DAAF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E2A700"/>
        </a:lt1>
        <a:dk2>
          <a:srgbClr val="808000"/>
        </a:dk2>
        <a:lt2>
          <a:srgbClr val="E3EBF1"/>
        </a:lt2>
        <a:accent1>
          <a:srgbClr val="767300"/>
        </a:accent1>
        <a:accent2>
          <a:srgbClr val="468A4B"/>
        </a:accent2>
        <a:accent3>
          <a:srgbClr val="C0C0AA"/>
        </a:accent3>
        <a:accent4>
          <a:srgbClr val="C18E00"/>
        </a:accent4>
        <a:accent5>
          <a:srgbClr val="BDBCAA"/>
        </a:accent5>
        <a:accent6>
          <a:srgbClr val="3F7D43"/>
        </a:accent6>
        <a:hlink>
          <a:srgbClr val="CC9900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669900"/>
        </a:dk1>
        <a:lt1>
          <a:srgbClr val="FFFFAD"/>
        </a:lt1>
        <a:dk2>
          <a:srgbClr val="666699"/>
        </a:dk2>
        <a:lt2>
          <a:srgbClr val="808080"/>
        </a:lt2>
        <a:accent1>
          <a:srgbClr val="F9FECE"/>
        </a:accent1>
        <a:accent2>
          <a:srgbClr val="CCC200"/>
        </a:accent2>
        <a:accent3>
          <a:srgbClr val="FFFFD3"/>
        </a:accent3>
        <a:accent4>
          <a:srgbClr val="568200"/>
        </a:accent4>
        <a:accent5>
          <a:srgbClr val="FBFEE3"/>
        </a:accent5>
        <a:accent6>
          <a:srgbClr val="B9B000"/>
        </a:accent6>
        <a:hlink>
          <a:srgbClr val="0099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FEF3D8"/>
        </a:dk1>
        <a:lt1>
          <a:srgbClr val="FCF9E2"/>
        </a:lt1>
        <a:dk2>
          <a:srgbClr val="808000"/>
        </a:dk2>
        <a:lt2>
          <a:srgbClr val="969696"/>
        </a:lt2>
        <a:accent1>
          <a:srgbClr val="C7AD2D"/>
        </a:accent1>
        <a:accent2>
          <a:srgbClr val="8DC6FF"/>
        </a:accent2>
        <a:accent3>
          <a:srgbClr val="FDFBEE"/>
        </a:accent3>
        <a:accent4>
          <a:srgbClr val="D9D0B8"/>
        </a:accent4>
        <a:accent5>
          <a:srgbClr val="E0D3AD"/>
        </a:accent5>
        <a:accent6>
          <a:srgbClr val="7FB3E7"/>
        </a:accent6>
        <a:hlink>
          <a:srgbClr val="0066CC"/>
        </a:hlink>
        <a:folHlink>
          <a:srgbClr val="768D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CC9900"/>
        </a:dk1>
        <a:lt1>
          <a:srgbClr val="FFF9CF"/>
        </a:lt1>
        <a:dk2>
          <a:srgbClr val="996600"/>
        </a:dk2>
        <a:lt2>
          <a:srgbClr val="808080"/>
        </a:lt2>
        <a:accent1>
          <a:srgbClr val="E9E3B7"/>
        </a:accent1>
        <a:accent2>
          <a:srgbClr val="333399"/>
        </a:accent2>
        <a:accent3>
          <a:srgbClr val="FFFBE4"/>
        </a:accent3>
        <a:accent4>
          <a:srgbClr val="AE8200"/>
        </a:accent4>
        <a:accent5>
          <a:srgbClr val="F2EFD8"/>
        </a:accent5>
        <a:accent6>
          <a:srgbClr val="2D2D8A"/>
        </a:accent6>
        <a:hlink>
          <a:srgbClr val="009999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TF01072125</Template>
  <TotalTime>23</TotalTime>
  <Words>864</Words>
  <Application>Microsoft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TF01072125</vt:lpstr>
      <vt:lpstr>Развиваем речь ребенка: на прогулке, на кухне, на даче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Развиваем речь ребенка: на прогулке, на кухне, на даче</dc:title>
  <dc:creator>Asus</dc:creator>
  <cp:lastModifiedBy>User</cp:lastModifiedBy>
  <cp:revision>3</cp:revision>
  <cp:lastPrinted>1601-01-01T00:00:00Z</cp:lastPrinted>
  <dcterms:created xsi:type="dcterms:W3CDTF">2018-11-11T21:20:38Z</dcterms:created>
  <dcterms:modified xsi:type="dcterms:W3CDTF">2018-11-12T06:44:27Z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TC010721251033</vt:lpwstr>
  </property>
</Properties>
</file>