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75" r:id="rId4"/>
    <p:sldId id="259" r:id="rId5"/>
    <p:sldId id="277" r:id="rId6"/>
    <p:sldId id="278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15" autoAdjust="0"/>
  </p:normalViewPr>
  <p:slideViewPr>
    <p:cSldViewPr>
      <p:cViewPr varScale="1">
        <p:scale>
          <a:sx n="64" d="100"/>
          <a:sy n="64" d="100"/>
        </p:scale>
        <p:origin x="-156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8784976" cy="403244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Мастер-класс по пластилинографии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Н</a:t>
            </a:r>
            <a:r>
              <a:rPr lang="ru-RU" dirty="0" smtClean="0">
                <a:solidFill>
                  <a:srgbClr val="FFFF00"/>
                </a:solidFill>
              </a:rPr>
              <a:t>О</a:t>
            </a:r>
            <a:r>
              <a:rPr lang="ru-RU" dirty="0" smtClean="0">
                <a:solidFill>
                  <a:srgbClr val="00B050"/>
                </a:solidFill>
              </a:rPr>
              <a:t>В</a:t>
            </a:r>
            <a:r>
              <a:rPr lang="ru-RU" dirty="0" smtClean="0">
                <a:solidFill>
                  <a:srgbClr val="7030A0"/>
                </a:solidFill>
              </a:rPr>
              <a:t>О</a:t>
            </a:r>
            <a:r>
              <a:rPr lang="ru-RU" dirty="0" smtClean="0">
                <a:solidFill>
                  <a:srgbClr val="C00000"/>
                </a:solidFill>
              </a:rPr>
              <a:t>Г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О</a:t>
            </a:r>
            <a:r>
              <a:rPr lang="ru-RU" dirty="0" smtClean="0">
                <a:solidFill>
                  <a:srgbClr val="FF0000"/>
                </a:solidFill>
              </a:rPr>
              <a:t>Д</a:t>
            </a:r>
            <a:r>
              <a:rPr lang="ru-RU" dirty="0" smtClean="0">
                <a:solidFill>
                  <a:srgbClr val="0070C0"/>
                </a:solidFill>
              </a:rPr>
              <a:t>Н</a:t>
            </a:r>
            <a:r>
              <a:rPr lang="ru-RU" dirty="0" smtClean="0">
                <a:solidFill>
                  <a:srgbClr val="FFFF00"/>
                </a:solidFill>
              </a:rPr>
              <a:t>И</a:t>
            </a:r>
            <a:r>
              <a:rPr lang="ru-RU" dirty="0" smtClean="0">
                <a:solidFill>
                  <a:srgbClr val="00B050"/>
                </a:solidFill>
              </a:rPr>
              <a:t>Й</a:t>
            </a:r>
            <a:r>
              <a:rPr lang="ru-RU" dirty="0" smtClean="0"/>
              <a:t>   </a:t>
            </a:r>
            <a:r>
              <a:rPr lang="ru-RU" dirty="0" smtClean="0">
                <a:solidFill>
                  <a:srgbClr val="7030A0"/>
                </a:solidFill>
              </a:rPr>
              <a:t>М</a:t>
            </a:r>
            <a:r>
              <a:rPr lang="ru-RU" dirty="0" smtClean="0">
                <a:solidFill>
                  <a:srgbClr val="C00000"/>
                </a:solidFill>
              </a:rPr>
              <a:t>А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</a:t>
            </a:r>
            <a:r>
              <a:rPr lang="ru-RU" dirty="0" smtClean="0">
                <a:solidFill>
                  <a:srgbClr val="FF0000"/>
                </a:solidFill>
              </a:rPr>
              <a:t>К</a:t>
            </a:r>
            <a:r>
              <a:rPr lang="ru-RU" dirty="0" smtClean="0">
                <a:solidFill>
                  <a:srgbClr val="0070C0"/>
                </a:solidFill>
              </a:rPr>
              <a:t>А</a:t>
            </a:r>
            <a:r>
              <a:rPr lang="ru-RU" dirty="0" smtClean="0">
                <a:solidFill>
                  <a:srgbClr val="FFFF00"/>
                </a:solidFill>
              </a:rPr>
              <a:t>Р</a:t>
            </a:r>
            <a:r>
              <a:rPr lang="ru-RU" dirty="0" smtClean="0">
                <a:solidFill>
                  <a:srgbClr val="00B050"/>
                </a:solidFill>
              </a:rPr>
              <a:t>А</a:t>
            </a:r>
            <a:r>
              <a:rPr lang="ru-RU" dirty="0" smtClean="0">
                <a:solidFill>
                  <a:srgbClr val="7030A0"/>
                </a:solidFill>
              </a:rPr>
              <a:t>Д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540544" y="4581128"/>
            <a:ext cx="719088" cy="7200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23928" y="6021288"/>
            <a:ext cx="5076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/>
              <a:t>Подготовила: Голубина </a:t>
            </a:r>
            <a:r>
              <a:rPr lang="ru-RU" dirty="0" smtClean="0"/>
              <a:t>О.О.</a:t>
            </a:r>
          </a:p>
          <a:p>
            <a:pPr algn="r"/>
            <a:r>
              <a:rPr lang="ru-RU" dirty="0" smtClean="0"/>
              <a:t>Педагог-психолог </a:t>
            </a:r>
            <a:r>
              <a:rPr lang="ru-RU" dirty="0"/>
              <a:t>МБДОУ «Детский сад № 12»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457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НОВОГОДНИЙ КАРНАВАЛ\16421622987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988840"/>
            <a:ext cx="3096344" cy="4649626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7030A0"/>
                </a:solidFill>
              </a:rPr>
              <a:t>В Новый год происходят чудеса, необычные сказочные превращения! На этот праздник принято наряжаться. Все очень любят надевать праздничные костюмы и маски.</a:t>
            </a:r>
            <a:br>
              <a:rPr lang="ru-RU" sz="2200" b="1" dirty="0" smtClean="0">
                <a:solidFill>
                  <a:srgbClr val="7030A0"/>
                </a:solidFill>
              </a:rPr>
            </a:br>
            <a:r>
              <a:rPr lang="ru-RU" sz="2200" b="1" dirty="0" smtClean="0">
                <a:solidFill>
                  <a:srgbClr val="7030A0"/>
                </a:solidFill>
              </a:rPr>
              <a:t>Кто-то даже нарядился Новогодней  ёлочкой! Кто бы это мог быть?...   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 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Picture 2" descr="F:\НОВОГОДНИЙ КАРНАВАЛ\16421622989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4128" y="4300595"/>
            <a:ext cx="3151099" cy="244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91879" y="1988840"/>
            <a:ext cx="5527363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>
                <a:solidFill>
                  <a:schemeClr val="bg2">
                    <a:lumMod val="50000"/>
                  </a:schemeClr>
                </a:solidFill>
              </a:rPr>
              <a:t>Вам понадобятся:</a:t>
            </a:r>
          </a:p>
          <a:p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00B050"/>
                </a:solidFill>
              </a:rPr>
              <a:t>Трафарет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/>
              <a:t>(на отдельном листе плотного картона: предварительно нарисовать контур изображения, затем вырезать по контуру)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0070C0"/>
                </a:solidFill>
              </a:rPr>
              <a:t>Пластилин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/>
              <a:t>(</a:t>
            </a:r>
            <a:r>
              <a:rPr lang="ru-RU" dirty="0" smtClean="0"/>
              <a:t>классический)</a:t>
            </a: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00B050"/>
                </a:solidFill>
              </a:rPr>
              <a:t>Цветной немелованный картон </a:t>
            </a:r>
            <a:r>
              <a:rPr lang="ru-RU" b="1" dirty="0" smtClean="0">
                <a:solidFill>
                  <a:srgbClr val="00B050"/>
                </a:solidFill>
              </a:rPr>
              <a:t>альбомный лист </a:t>
            </a:r>
            <a:r>
              <a:rPr lang="ru-RU" dirty="0"/>
              <a:t>(основа)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0070C0"/>
                </a:solidFill>
              </a:rPr>
              <a:t>Доска для лепки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B050"/>
                </a:solidFill>
              </a:rPr>
              <a:t>Стек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31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1 и 2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06258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rgbClr val="7030A0"/>
                </a:solidFill>
              </a:rPr>
              <a:t>Закрепляем </a:t>
            </a:r>
            <a:r>
              <a:rPr lang="ru-RU" b="1" dirty="0">
                <a:solidFill>
                  <a:srgbClr val="7030A0"/>
                </a:solidFill>
              </a:rPr>
              <a:t>трафарет на основе цветного немелованного картона 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" name="Picture 2" descr="F:\НОВОГОДНИЙ КАРНАВАЛ\16421622989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2820712"/>
            <a:ext cx="2730674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27376" y="3284984"/>
            <a:ext cx="25922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ru-RU" b="1" dirty="0" smtClean="0">
                <a:solidFill>
                  <a:srgbClr val="7030A0"/>
                </a:solidFill>
              </a:rPr>
              <a:t>Разогретым </a:t>
            </a:r>
            <a:r>
              <a:rPr lang="ru-RU" b="1" dirty="0">
                <a:solidFill>
                  <a:srgbClr val="7030A0"/>
                </a:solidFill>
              </a:rPr>
              <a:t>пластилином закрашиваем всю поверхность изображения внутри </a:t>
            </a:r>
            <a:r>
              <a:rPr lang="ru-RU" b="1" dirty="0" smtClean="0">
                <a:solidFill>
                  <a:srgbClr val="7030A0"/>
                </a:solidFill>
              </a:rPr>
              <a:t>трафарета (чтобы пластилин разогреть, его нужно очень хорошо размять в руке)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7" name="Picture 2" descr="F:\НОВОГОДНИЙ КАРНАВАЛ\16421622989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9664" y="2402394"/>
            <a:ext cx="2525333" cy="428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47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3 и 4</a:t>
            </a:r>
            <a:endParaRPr lang="ru-RU" dirty="0"/>
          </a:p>
        </p:txBody>
      </p:sp>
      <p:pic>
        <p:nvPicPr>
          <p:cNvPr id="8" name="Picture 2" descr="F:\НОВОГОДНИЙ КАРНАВАЛ\16421622989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6673" y="2888069"/>
            <a:ext cx="2138452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15437" y="2380238"/>
            <a:ext cx="2600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ru-RU" b="1" dirty="0" smtClean="0">
                <a:solidFill>
                  <a:srgbClr val="7030A0"/>
                </a:solidFill>
              </a:rPr>
              <a:t>Снимаем трафарет 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0" name="Picture 2" descr="F:\НОВОГОДНИЙ КАРНАВАЛ\16421622989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5856" y="2479808"/>
            <a:ext cx="2447254" cy="360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868144" y="2564904"/>
            <a:ext cx="2880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ru-RU" b="1" dirty="0" smtClean="0">
                <a:solidFill>
                  <a:srgbClr val="7030A0"/>
                </a:solidFill>
              </a:rPr>
              <a:t>Рисуем глаза, щечки,  нос , усы, рот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2" name="Picture 2" descr="F:\НОВОГОДНИЙ КАРНАВАЛ\16421622989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3835" y="3211235"/>
            <a:ext cx="2374629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33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НОВОГОДНИЙ КАРНАВАЛ\16421622988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495" y="3284984"/>
            <a:ext cx="2354415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5 и 6</a:t>
            </a:r>
            <a:endParaRPr lang="ru-RU" dirty="0"/>
          </a:p>
        </p:txBody>
      </p:sp>
      <p:pic>
        <p:nvPicPr>
          <p:cNvPr id="5" name="Picture 2" descr="F:\НОВОГОДНИЙ КАРНАВАЛ\16421622989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4168" y="2550770"/>
            <a:ext cx="2801783" cy="373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1985099"/>
            <a:ext cx="2736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ru-RU" b="1" dirty="0">
                <a:solidFill>
                  <a:srgbClr val="7030A0"/>
                </a:solidFill>
              </a:rPr>
              <a:t>Рисуем </a:t>
            </a:r>
            <a:r>
              <a:rPr lang="ru-RU" b="1" dirty="0" smtClean="0">
                <a:solidFill>
                  <a:srgbClr val="7030A0"/>
                </a:solidFill>
              </a:rPr>
              <a:t>гирлянду (можно использовать пластилин любого цвета)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99792" y="6125011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6"/>
            </a:pPr>
            <a:r>
              <a:rPr lang="ru-RU" b="1" dirty="0">
                <a:solidFill>
                  <a:srgbClr val="7030A0"/>
                </a:solidFill>
              </a:rPr>
              <a:t>Рисуем </a:t>
            </a:r>
            <a:r>
              <a:rPr lang="ru-RU" b="1" dirty="0" smtClean="0">
                <a:solidFill>
                  <a:srgbClr val="7030A0"/>
                </a:solidFill>
              </a:rPr>
              <a:t>лапы (прорисовываем стеком коготки) </a:t>
            </a:r>
            <a:endParaRPr lang="ru-RU" dirty="0"/>
          </a:p>
        </p:txBody>
      </p:sp>
      <p:pic>
        <p:nvPicPr>
          <p:cNvPr id="9" name="Picture 2" descr="F:\НОВОГОДНИЙ КАРНАВАЛ\16421622988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3731" y="2558736"/>
            <a:ext cx="2367331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81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7 и 8</a:t>
            </a:r>
            <a:endParaRPr lang="ru-RU" dirty="0"/>
          </a:p>
        </p:txBody>
      </p:sp>
      <p:pic>
        <p:nvPicPr>
          <p:cNvPr id="4" name="Picture 2" descr="F:\НОВОГОДНИЙ КАРНАВАЛ\16421622988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948" y="2089396"/>
            <a:ext cx="2274507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5704079"/>
            <a:ext cx="1896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 startAt="7"/>
            </a:pPr>
            <a:r>
              <a:rPr lang="ru-RU" b="1" dirty="0">
                <a:solidFill>
                  <a:srgbClr val="7030A0"/>
                </a:solidFill>
              </a:rPr>
              <a:t>Рисуем </a:t>
            </a:r>
            <a:r>
              <a:rPr lang="ru-RU" b="1" dirty="0" smtClean="0">
                <a:solidFill>
                  <a:srgbClr val="7030A0"/>
                </a:solidFill>
              </a:rPr>
              <a:t>хвост</a:t>
            </a:r>
            <a:endParaRPr lang="ru-RU" dirty="0"/>
          </a:p>
        </p:txBody>
      </p:sp>
      <p:pic>
        <p:nvPicPr>
          <p:cNvPr id="6" name="Picture 2" descr="F:\НОВОГОДНИЙ КАРНАВАЛ\16421622988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2519" y="3302143"/>
            <a:ext cx="2300816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НОВОГОДНИЙ КАРНАВАЛ\16421622988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1103" y="2636912"/>
            <a:ext cx="2171587" cy="358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37015" y="2315822"/>
            <a:ext cx="45518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8"/>
            </a:pPr>
            <a:r>
              <a:rPr lang="ru-RU" b="1" dirty="0">
                <a:solidFill>
                  <a:srgbClr val="7030A0"/>
                </a:solidFill>
              </a:rPr>
              <a:t>Рисуем </a:t>
            </a:r>
            <a:r>
              <a:rPr lang="ru-RU" b="1" dirty="0" smtClean="0">
                <a:solidFill>
                  <a:srgbClr val="7030A0"/>
                </a:solidFill>
              </a:rPr>
              <a:t>звезду (с помощью трафарета или стека: вырезаем нужную форму звезды на плоском куске пластилина)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506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9</a:t>
            </a:r>
            <a:endParaRPr lang="ru-RU" dirty="0"/>
          </a:p>
        </p:txBody>
      </p:sp>
      <p:pic>
        <p:nvPicPr>
          <p:cNvPr id="5" name="Picture 2" descr="F:\НОВОГОДНИЙ КАРНАВАЛ\16421622988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15095" y="2510576"/>
            <a:ext cx="3338842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НОВОГОДНИЙ КАРНАВАЛ\164216229879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2204864"/>
            <a:ext cx="2880320" cy="4325234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03848" y="2204864"/>
            <a:ext cx="229461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9"/>
            </a:pPr>
            <a:r>
              <a:rPr lang="ru-RU" b="1" dirty="0" smtClean="0">
                <a:solidFill>
                  <a:srgbClr val="7030A0"/>
                </a:solidFill>
              </a:rPr>
              <a:t>Рисуем огоньки на гирлянде, ёлочные игрушки – украшаем Новогоднюю ёлочку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304968" y="5961801"/>
            <a:ext cx="5738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Очень хочется посмотреть, кто у вас нарядился Новогодней ёлочкой! Творческих успехов ВАМ</a:t>
            </a:r>
            <a:r>
              <a:rPr lang="ru-RU" b="1" dirty="0" smtClean="0">
                <a:solidFill>
                  <a:srgbClr val="7030A0"/>
                </a:solidFill>
              </a:rPr>
              <a:t>!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26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112</TotalTime>
  <Words>198</Words>
  <Application>Microsoft Office PowerPoint</Application>
  <PresentationFormat>Экран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Мастер-класс по пластилинографии   «НОВОГОДНИЙ   МАСКАРАД»</vt:lpstr>
      <vt:lpstr>В Новый год происходят чудеса, необычные сказочные превращения! На этот праздник принято наряжаться. Все очень любят надевать праздничные костюмы и маски. Кто-то даже нарядился Новогодней  ёлочкой! Кто бы это мог быть?...     </vt:lpstr>
      <vt:lpstr>ШАГ 1 и 2</vt:lpstr>
      <vt:lpstr>ШАГ 3 и 4</vt:lpstr>
      <vt:lpstr>ШАГ 5 и 6</vt:lpstr>
      <vt:lpstr>ШАГ 7 и 8</vt:lpstr>
      <vt:lpstr>ШАГ 9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детский сад</dc:creator>
  <cp:lastModifiedBy>детский сад</cp:lastModifiedBy>
  <cp:revision>8</cp:revision>
  <dcterms:created xsi:type="dcterms:W3CDTF">2022-01-28T08:30:05Z</dcterms:created>
  <dcterms:modified xsi:type="dcterms:W3CDTF">2022-01-28T10:23:36Z</dcterms:modified>
</cp:coreProperties>
</file>