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56" r:id="rId3"/>
    <p:sldId id="257" r:id="rId4"/>
    <p:sldId id="258" r:id="rId5"/>
    <p:sldId id="259" r:id="rId6"/>
    <p:sldId id="264" r:id="rId7"/>
    <p:sldId id="263" r:id="rId8"/>
    <p:sldId id="262" r:id="rId9"/>
    <p:sldId id="261" r:id="rId10"/>
    <p:sldId id="265" r:id="rId11"/>
    <p:sldId id="266" r:id="rId12"/>
    <p:sldId id="260"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7" r:id="rId27"/>
    <p:sldId id="280" r:id="rId28"/>
    <p:sldId id="281" r:id="rId29"/>
    <p:sldId id="282" r:id="rId30"/>
    <p:sldId id="283" r:id="rId31"/>
    <p:sldId id="284" r:id="rId32"/>
    <p:sldId id="285" r:id="rId33"/>
    <p:sldId id="286" r:id="rId3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9" d="100"/>
          <a:sy n="79" d="100"/>
        </p:scale>
        <p:origin x="-34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30B87D-5B2E-498E-9C60-55772C451E5F}" type="doc">
      <dgm:prSet loTypeId="urn:microsoft.com/office/officeart/2005/8/layout/chevron1" loCatId="process" qsTypeId="urn:microsoft.com/office/officeart/2005/8/quickstyle/simple1" qsCatId="simple" csTypeId="urn:microsoft.com/office/officeart/2005/8/colors/accent1_2" csCatId="accent1" phldr="1"/>
      <dgm:spPr/>
    </dgm:pt>
    <dgm:pt modelId="{7875F250-D12C-4DEC-AC8B-78A477EC87AE}">
      <dgm:prSet phldrT="[Текст]" custT="1"/>
      <dgm:spPr/>
      <dgm:t>
        <a:bodyPr/>
        <a:lstStyle/>
        <a:p>
          <a:r>
            <a:rPr lang="ru-RU" sz="2800" dirty="0" smtClean="0">
              <a:latin typeface="Segoe UI" panose="020B0502040204020203" pitchFamily="34" charset="0"/>
              <a:ea typeface="Times New Roman" panose="02020603050405020304" pitchFamily="18" charset="0"/>
              <a:cs typeface="Segoe UI" panose="020B0502040204020203" pitchFamily="34" charset="0"/>
            </a:rPr>
            <a:t>крики</a:t>
          </a:r>
          <a:endParaRPr lang="ru-RU" sz="2800" dirty="0"/>
        </a:p>
      </dgm:t>
    </dgm:pt>
    <dgm:pt modelId="{9474E8C6-37C3-4C83-AB87-18BF9A1590E6}" type="parTrans" cxnId="{F5BEC510-3598-4A16-AD2C-5F7B1128CB9A}">
      <dgm:prSet/>
      <dgm:spPr/>
      <dgm:t>
        <a:bodyPr/>
        <a:lstStyle/>
        <a:p>
          <a:endParaRPr lang="ru-RU"/>
        </a:p>
      </dgm:t>
    </dgm:pt>
    <dgm:pt modelId="{FDC2139D-D409-4B7E-B120-6E36C6EDEBB3}" type="sibTrans" cxnId="{F5BEC510-3598-4A16-AD2C-5F7B1128CB9A}">
      <dgm:prSet/>
      <dgm:spPr/>
      <dgm:t>
        <a:bodyPr/>
        <a:lstStyle/>
        <a:p>
          <a:endParaRPr lang="ru-RU"/>
        </a:p>
      </dgm:t>
    </dgm:pt>
    <dgm:pt modelId="{2A5AEB94-0A0E-4017-AC34-5045BA31C3A4}">
      <dgm:prSet phldrT="[Текст]" custT="1"/>
      <dgm:spPr/>
      <dgm:t>
        <a:bodyPr/>
        <a:lstStyle/>
        <a:p>
          <a:r>
            <a:rPr lang="ru-RU" sz="2400" dirty="0" smtClean="0">
              <a:latin typeface="Segoe UI" panose="020B0502040204020203" pitchFamily="34" charset="0"/>
              <a:ea typeface="Times New Roman" panose="02020603050405020304" pitchFamily="18" charset="0"/>
              <a:cs typeface="Segoe UI" panose="020B0502040204020203" pitchFamily="34" charset="0"/>
            </a:rPr>
            <a:t>гуление</a:t>
          </a:r>
          <a:endParaRPr lang="ru-RU" sz="2400" dirty="0"/>
        </a:p>
      </dgm:t>
    </dgm:pt>
    <dgm:pt modelId="{AEF4FA0F-9A02-41F0-A499-6E20C3BFBCC8}" type="parTrans" cxnId="{7883EE93-F625-4377-9EDF-BE7FFA332387}">
      <dgm:prSet/>
      <dgm:spPr/>
      <dgm:t>
        <a:bodyPr/>
        <a:lstStyle/>
        <a:p>
          <a:endParaRPr lang="ru-RU"/>
        </a:p>
      </dgm:t>
    </dgm:pt>
    <dgm:pt modelId="{947E6BF0-517B-4987-87B8-792380E0928B}" type="sibTrans" cxnId="{7883EE93-F625-4377-9EDF-BE7FFA332387}">
      <dgm:prSet/>
      <dgm:spPr/>
      <dgm:t>
        <a:bodyPr/>
        <a:lstStyle/>
        <a:p>
          <a:endParaRPr lang="ru-RU"/>
        </a:p>
      </dgm:t>
    </dgm:pt>
    <dgm:pt modelId="{7D87BCD5-3B32-4C5B-9D1B-E96BB1316FF8}">
      <dgm:prSet phldrT="[Текст]" custT="1"/>
      <dgm:spPr/>
      <dgm:t>
        <a:bodyPr/>
        <a:lstStyle/>
        <a:p>
          <a:r>
            <a:rPr lang="ru-RU" sz="2800" dirty="0" smtClean="0">
              <a:latin typeface="Segoe UI" panose="020B0502040204020203" pitchFamily="34" charset="0"/>
              <a:ea typeface="Times New Roman" panose="02020603050405020304" pitchFamily="18" charset="0"/>
              <a:cs typeface="Segoe UI" panose="020B0502040204020203" pitchFamily="34" charset="0"/>
            </a:rPr>
            <a:t>лепет</a:t>
          </a:r>
          <a:endParaRPr lang="ru-RU" sz="2800" dirty="0"/>
        </a:p>
      </dgm:t>
    </dgm:pt>
    <dgm:pt modelId="{B2EDC360-7451-49D4-9609-E2462B525009}" type="parTrans" cxnId="{E2F90C74-ECA8-47D6-8FB3-B82D4D3ED0D4}">
      <dgm:prSet/>
      <dgm:spPr/>
      <dgm:t>
        <a:bodyPr/>
        <a:lstStyle/>
        <a:p>
          <a:endParaRPr lang="ru-RU"/>
        </a:p>
      </dgm:t>
    </dgm:pt>
    <dgm:pt modelId="{26D6DCF0-1D3C-4C4B-9E5D-9A3322C5EAB5}" type="sibTrans" cxnId="{E2F90C74-ECA8-47D6-8FB3-B82D4D3ED0D4}">
      <dgm:prSet/>
      <dgm:spPr/>
      <dgm:t>
        <a:bodyPr/>
        <a:lstStyle/>
        <a:p>
          <a:endParaRPr lang="ru-RU"/>
        </a:p>
      </dgm:t>
    </dgm:pt>
    <dgm:pt modelId="{1CBBD983-9FBB-466D-9626-8721BD258D1C}">
      <dgm:prSet custT="1"/>
      <dgm:spPr/>
      <dgm:t>
        <a:bodyPr/>
        <a:lstStyle/>
        <a:p>
          <a:r>
            <a:rPr lang="ru-RU" sz="1600" dirty="0" smtClean="0">
              <a:latin typeface="Segoe UI" panose="020B0502040204020203" pitchFamily="34" charset="0"/>
              <a:ea typeface="Times New Roman" panose="02020603050405020304" pitchFamily="18" charset="0"/>
              <a:cs typeface="Segoe UI" panose="020B0502040204020203" pitchFamily="34" charset="0"/>
            </a:rPr>
            <a:t>словосочетания</a:t>
          </a:r>
          <a:endParaRPr lang="ru-RU" sz="1200" dirty="0"/>
        </a:p>
      </dgm:t>
    </dgm:pt>
    <dgm:pt modelId="{5C2B743F-21DF-403A-8F6A-247FFB9D7D6C}" type="parTrans" cxnId="{EE97D5A1-FBE8-42D6-AB0E-625D56B49A42}">
      <dgm:prSet/>
      <dgm:spPr/>
      <dgm:t>
        <a:bodyPr/>
        <a:lstStyle/>
        <a:p>
          <a:endParaRPr lang="ru-RU"/>
        </a:p>
      </dgm:t>
    </dgm:pt>
    <dgm:pt modelId="{07EBAF25-E0D1-4913-A5FD-D853121F6FA3}" type="sibTrans" cxnId="{EE97D5A1-FBE8-42D6-AB0E-625D56B49A42}">
      <dgm:prSet/>
      <dgm:spPr/>
      <dgm:t>
        <a:bodyPr/>
        <a:lstStyle/>
        <a:p>
          <a:endParaRPr lang="ru-RU"/>
        </a:p>
      </dgm:t>
    </dgm:pt>
    <dgm:pt modelId="{3D095896-EEA0-4E59-B87B-564F0A701A37}">
      <dgm:prSet custT="1"/>
      <dgm:spPr/>
      <dgm:t>
        <a:bodyPr/>
        <a:lstStyle/>
        <a:p>
          <a:r>
            <a:rPr lang="ru-RU" sz="1600" dirty="0" smtClean="0">
              <a:latin typeface="Segoe UI" panose="020B0502040204020203" pitchFamily="34" charset="0"/>
              <a:ea typeface="Times New Roman" panose="02020603050405020304" pitchFamily="18" charset="0"/>
              <a:cs typeface="Segoe UI" panose="020B0502040204020203" pitchFamily="34" charset="0"/>
            </a:rPr>
            <a:t>предложения</a:t>
          </a:r>
          <a:endParaRPr lang="ru-RU" sz="1600" dirty="0"/>
        </a:p>
      </dgm:t>
    </dgm:pt>
    <dgm:pt modelId="{781E714A-888A-4507-B10B-C5BA6ACCF445}" type="parTrans" cxnId="{6EA2126B-DF3B-4D3B-951C-EBE221503C18}">
      <dgm:prSet/>
      <dgm:spPr/>
      <dgm:t>
        <a:bodyPr/>
        <a:lstStyle/>
        <a:p>
          <a:endParaRPr lang="ru-RU"/>
        </a:p>
      </dgm:t>
    </dgm:pt>
    <dgm:pt modelId="{F01C0B62-917B-49BD-9A38-5A34D4C4F377}" type="sibTrans" cxnId="{6EA2126B-DF3B-4D3B-951C-EBE221503C18}">
      <dgm:prSet/>
      <dgm:spPr/>
      <dgm:t>
        <a:bodyPr/>
        <a:lstStyle/>
        <a:p>
          <a:endParaRPr lang="ru-RU"/>
        </a:p>
      </dgm:t>
    </dgm:pt>
    <dgm:pt modelId="{81847583-9B7F-4942-9049-1F03AAD56DD3}">
      <dgm:prSet/>
      <dgm:spPr/>
      <dgm:t>
        <a:bodyPr/>
        <a:lstStyle/>
        <a:p>
          <a:r>
            <a:rPr lang="ru-RU" smtClean="0">
              <a:latin typeface="Segoe UI" panose="020B0502040204020203" pitchFamily="34" charset="0"/>
              <a:ea typeface="Times New Roman" panose="02020603050405020304" pitchFamily="18" charset="0"/>
              <a:cs typeface="Segoe UI" panose="020B0502040204020203" pitchFamily="34" charset="0"/>
            </a:rPr>
            <a:t>связный рассказ</a:t>
          </a:r>
          <a:endParaRPr lang="ru-RU"/>
        </a:p>
      </dgm:t>
    </dgm:pt>
    <dgm:pt modelId="{0143EF24-2DA0-4215-9125-010C2C5528B9}" type="parTrans" cxnId="{C6628053-C6BD-426D-B955-5F30D5B37398}">
      <dgm:prSet/>
      <dgm:spPr/>
      <dgm:t>
        <a:bodyPr/>
        <a:lstStyle/>
        <a:p>
          <a:endParaRPr lang="ru-RU"/>
        </a:p>
      </dgm:t>
    </dgm:pt>
    <dgm:pt modelId="{13D4068C-7DD0-49C0-B724-F845B74C13D3}" type="sibTrans" cxnId="{C6628053-C6BD-426D-B955-5F30D5B37398}">
      <dgm:prSet/>
      <dgm:spPr/>
      <dgm:t>
        <a:bodyPr/>
        <a:lstStyle/>
        <a:p>
          <a:endParaRPr lang="ru-RU"/>
        </a:p>
      </dgm:t>
    </dgm:pt>
    <dgm:pt modelId="{FAE0C02E-3ED2-49C8-B153-6E317DF21066}" type="pres">
      <dgm:prSet presAssocID="{FA30B87D-5B2E-498E-9C60-55772C451E5F}" presName="Name0" presStyleCnt="0">
        <dgm:presLayoutVars>
          <dgm:dir/>
          <dgm:animLvl val="lvl"/>
          <dgm:resizeHandles val="exact"/>
        </dgm:presLayoutVars>
      </dgm:prSet>
      <dgm:spPr/>
    </dgm:pt>
    <dgm:pt modelId="{565546B5-6E9D-4525-85BA-70531A5A07B4}" type="pres">
      <dgm:prSet presAssocID="{7875F250-D12C-4DEC-AC8B-78A477EC87AE}" presName="parTxOnly" presStyleLbl="node1" presStyleIdx="0" presStyleCnt="6">
        <dgm:presLayoutVars>
          <dgm:chMax val="0"/>
          <dgm:chPref val="0"/>
          <dgm:bulletEnabled val="1"/>
        </dgm:presLayoutVars>
      </dgm:prSet>
      <dgm:spPr/>
      <dgm:t>
        <a:bodyPr/>
        <a:lstStyle/>
        <a:p>
          <a:endParaRPr lang="ru-RU"/>
        </a:p>
      </dgm:t>
    </dgm:pt>
    <dgm:pt modelId="{695BC1F7-7A8D-4A54-8C02-A6F907A51EB5}" type="pres">
      <dgm:prSet presAssocID="{FDC2139D-D409-4B7E-B120-6E36C6EDEBB3}" presName="parTxOnlySpace" presStyleCnt="0"/>
      <dgm:spPr/>
    </dgm:pt>
    <dgm:pt modelId="{AC71B907-26FA-4AE8-BE4F-C1975E428314}" type="pres">
      <dgm:prSet presAssocID="{2A5AEB94-0A0E-4017-AC34-5045BA31C3A4}" presName="parTxOnly" presStyleLbl="node1" presStyleIdx="1" presStyleCnt="6" custScaleX="117200">
        <dgm:presLayoutVars>
          <dgm:chMax val="0"/>
          <dgm:chPref val="0"/>
          <dgm:bulletEnabled val="1"/>
        </dgm:presLayoutVars>
      </dgm:prSet>
      <dgm:spPr/>
      <dgm:t>
        <a:bodyPr/>
        <a:lstStyle/>
        <a:p>
          <a:endParaRPr lang="ru-RU"/>
        </a:p>
      </dgm:t>
    </dgm:pt>
    <dgm:pt modelId="{6A841F97-F0C7-4309-9B47-DC434524C4C1}" type="pres">
      <dgm:prSet presAssocID="{947E6BF0-517B-4987-87B8-792380E0928B}" presName="parTxOnlySpace" presStyleCnt="0"/>
      <dgm:spPr/>
    </dgm:pt>
    <dgm:pt modelId="{1B443845-9E11-4F10-A579-88B13DBD80CC}" type="pres">
      <dgm:prSet presAssocID="{7D87BCD5-3B32-4C5B-9D1B-E96BB1316FF8}" presName="parTxOnly" presStyleLbl="node1" presStyleIdx="2" presStyleCnt="6">
        <dgm:presLayoutVars>
          <dgm:chMax val="0"/>
          <dgm:chPref val="0"/>
          <dgm:bulletEnabled val="1"/>
        </dgm:presLayoutVars>
      </dgm:prSet>
      <dgm:spPr/>
      <dgm:t>
        <a:bodyPr/>
        <a:lstStyle/>
        <a:p>
          <a:endParaRPr lang="ru-RU"/>
        </a:p>
      </dgm:t>
    </dgm:pt>
    <dgm:pt modelId="{65813269-DDA6-49CD-8040-A694EAE3873A}" type="pres">
      <dgm:prSet presAssocID="{26D6DCF0-1D3C-4C4B-9E5D-9A3322C5EAB5}" presName="parTxOnlySpace" presStyleCnt="0"/>
      <dgm:spPr/>
    </dgm:pt>
    <dgm:pt modelId="{882ABEE8-287E-4AD3-9888-EACA94F2670B}" type="pres">
      <dgm:prSet presAssocID="{1CBBD983-9FBB-466D-9626-8721BD258D1C}" presName="parTxOnly" presStyleLbl="node1" presStyleIdx="3" presStyleCnt="6" custScaleX="136840">
        <dgm:presLayoutVars>
          <dgm:chMax val="0"/>
          <dgm:chPref val="0"/>
          <dgm:bulletEnabled val="1"/>
        </dgm:presLayoutVars>
      </dgm:prSet>
      <dgm:spPr/>
      <dgm:t>
        <a:bodyPr/>
        <a:lstStyle/>
        <a:p>
          <a:endParaRPr lang="ru-RU"/>
        </a:p>
      </dgm:t>
    </dgm:pt>
    <dgm:pt modelId="{E6206326-CEB7-4816-8235-046F9C84567C}" type="pres">
      <dgm:prSet presAssocID="{07EBAF25-E0D1-4913-A5FD-D853121F6FA3}" presName="parTxOnlySpace" presStyleCnt="0"/>
      <dgm:spPr/>
    </dgm:pt>
    <dgm:pt modelId="{705D2B64-5DAA-4994-B641-0475170F9902}" type="pres">
      <dgm:prSet presAssocID="{3D095896-EEA0-4E59-B87B-564F0A701A37}" presName="parTxOnly" presStyleLbl="node1" presStyleIdx="4" presStyleCnt="6" custScaleX="119340">
        <dgm:presLayoutVars>
          <dgm:chMax val="0"/>
          <dgm:chPref val="0"/>
          <dgm:bulletEnabled val="1"/>
        </dgm:presLayoutVars>
      </dgm:prSet>
      <dgm:spPr/>
      <dgm:t>
        <a:bodyPr/>
        <a:lstStyle/>
        <a:p>
          <a:endParaRPr lang="ru-RU"/>
        </a:p>
      </dgm:t>
    </dgm:pt>
    <dgm:pt modelId="{1E13A4BD-C942-459B-ABC6-18CD58BDC043}" type="pres">
      <dgm:prSet presAssocID="{F01C0B62-917B-49BD-9A38-5A34D4C4F377}" presName="parTxOnlySpace" presStyleCnt="0"/>
      <dgm:spPr/>
    </dgm:pt>
    <dgm:pt modelId="{DD63C5BF-54BA-479B-A0D8-FFD1890F8EEC}" type="pres">
      <dgm:prSet presAssocID="{81847583-9B7F-4942-9049-1F03AAD56DD3}" presName="parTxOnly" presStyleLbl="node1" presStyleIdx="5" presStyleCnt="6">
        <dgm:presLayoutVars>
          <dgm:chMax val="0"/>
          <dgm:chPref val="0"/>
          <dgm:bulletEnabled val="1"/>
        </dgm:presLayoutVars>
      </dgm:prSet>
      <dgm:spPr/>
      <dgm:t>
        <a:bodyPr/>
        <a:lstStyle/>
        <a:p>
          <a:endParaRPr lang="ru-RU"/>
        </a:p>
      </dgm:t>
    </dgm:pt>
  </dgm:ptLst>
  <dgm:cxnLst>
    <dgm:cxn modelId="{5A508719-D0A7-485D-9E74-DB558B1BF994}" type="presOf" srcId="{1CBBD983-9FBB-466D-9626-8721BD258D1C}" destId="{882ABEE8-287E-4AD3-9888-EACA94F2670B}" srcOrd="0" destOrd="0" presId="urn:microsoft.com/office/officeart/2005/8/layout/chevron1"/>
    <dgm:cxn modelId="{7883EE93-F625-4377-9EDF-BE7FFA332387}" srcId="{FA30B87D-5B2E-498E-9C60-55772C451E5F}" destId="{2A5AEB94-0A0E-4017-AC34-5045BA31C3A4}" srcOrd="1" destOrd="0" parTransId="{AEF4FA0F-9A02-41F0-A499-6E20C3BFBCC8}" sibTransId="{947E6BF0-517B-4987-87B8-792380E0928B}"/>
    <dgm:cxn modelId="{F15C37DA-E94C-48D1-8A55-6008D3501E43}" type="presOf" srcId="{7D87BCD5-3B32-4C5B-9D1B-E96BB1316FF8}" destId="{1B443845-9E11-4F10-A579-88B13DBD80CC}" srcOrd="0" destOrd="0" presId="urn:microsoft.com/office/officeart/2005/8/layout/chevron1"/>
    <dgm:cxn modelId="{6EA2126B-DF3B-4D3B-951C-EBE221503C18}" srcId="{FA30B87D-5B2E-498E-9C60-55772C451E5F}" destId="{3D095896-EEA0-4E59-B87B-564F0A701A37}" srcOrd="4" destOrd="0" parTransId="{781E714A-888A-4507-B10B-C5BA6ACCF445}" sibTransId="{F01C0B62-917B-49BD-9A38-5A34D4C4F377}"/>
    <dgm:cxn modelId="{C6628053-C6BD-426D-B955-5F30D5B37398}" srcId="{FA30B87D-5B2E-498E-9C60-55772C451E5F}" destId="{81847583-9B7F-4942-9049-1F03AAD56DD3}" srcOrd="5" destOrd="0" parTransId="{0143EF24-2DA0-4215-9125-010C2C5528B9}" sibTransId="{13D4068C-7DD0-49C0-B724-F845B74C13D3}"/>
    <dgm:cxn modelId="{E2F90C74-ECA8-47D6-8FB3-B82D4D3ED0D4}" srcId="{FA30B87D-5B2E-498E-9C60-55772C451E5F}" destId="{7D87BCD5-3B32-4C5B-9D1B-E96BB1316FF8}" srcOrd="2" destOrd="0" parTransId="{B2EDC360-7451-49D4-9609-E2462B525009}" sibTransId="{26D6DCF0-1D3C-4C4B-9E5D-9A3322C5EAB5}"/>
    <dgm:cxn modelId="{F5BEC510-3598-4A16-AD2C-5F7B1128CB9A}" srcId="{FA30B87D-5B2E-498E-9C60-55772C451E5F}" destId="{7875F250-D12C-4DEC-AC8B-78A477EC87AE}" srcOrd="0" destOrd="0" parTransId="{9474E8C6-37C3-4C83-AB87-18BF9A1590E6}" sibTransId="{FDC2139D-D409-4B7E-B120-6E36C6EDEBB3}"/>
    <dgm:cxn modelId="{84E48021-CC0A-4537-8ED5-391341AFA283}" type="presOf" srcId="{2A5AEB94-0A0E-4017-AC34-5045BA31C3A4}" destId="{AC71B907-26FA-4AE8-BE4F-C1975E428314}" srcOrd="0" destOrd="0" presId="urn:microsoft.com/office/officeart/2005/8/layout/chevron1"/>
    <dgm:cxn modelId="{13DEF7FC-614D-478F-A247-9FD885EF2E24}" type="presOf" srcId="{FA30B87D-5B2E-498E-9C60-55772C451E5F}" destId="{FAE0C02E-3ED2-49C8-B153-6E317DF21066}" srcOrd="0" destOrd="0" presId="urn:microsoft.com/office/officeart/2005/8/layout/chevron1"/>
    <dgm:cxn modelId="{1FE8E5E6-C735-4394-97B4-EBDEE344B964}" type="presOf" srcId="{3D095896-EEA0-4E59-B87B-564F0A701A37}" destId="{705D2B64-5DAA-4994-B641-0475170F9902}" srcOrd="0" destOrd="0" presId="urn:microsoft.com/office/officeart/2005/8/layout/chevron1"/>
    <dgm:cxn modelId="{EE97D5A1-FBE8-42D6-AB0E-625D56B49A42}" srcId="{FA30B87D-5B2E-498E-9C60-55772C451E5F}" destId="{1CBBD983-9FBB-466D-9626-8721BD258D1C}" srcOrd="3" destOrd="0" parTransId="{5C2B743F-21DF-403A-8F6A-247FFB9D7D6C}" sibTransId="{07EBAF25-E0D1-4913-A5FD-D853121F6FA3}"/>
    <dgm:cxn modelId="{99179CBE-DA1F-4139-919E-978723CA24A5}" type="presOf" srcId="{81847583-9B7F-4942-9049-1F03AAD56DD3}" destId="{DD63C5BF-54BA-479B-A0D8-FFD1890F8EEC}" srcOrd="0" destOrd="0" presId="urn:microsoft.com/office/officeart/2005/8/layout/chevron1"/>
    <dgm:cxn modelId="{DD39184D-B032-49A5-A3A0-17DC761DC7BE}" type="presOf" srcId="{7875F250-D12C-4DEC-AC8B-78A477EC87AE}" destId="{565546B5-6E9D-4525-85BA-70531A5A07B4}" srcOrd="0" destOrd="0" presId="urn:microsoft.com/office/officeart/2005/8/layout/chevron1"/>
    <dgm:cxn modelId="{61F07A00-0EA9-4CDF-A4CE-2C0F5B92A571}" type="presParOf" srcId="{FAE0C02E-3ED2-49C8-B153-6E317DF21066}" destId="{565546B5-6E9D-4525-85BA-70531A5A07B4}" srcOrd="0" destOrd="0" presId="urn:microsoft.com/office/officeart/2005/8/layout/chevron1"/>
    <dgm:cxn modelId="{08FDC0B9-8A13-4871-9683-34BBE33E86D5}" type="presParOf" srcId="{FAE0C02E-3ED2-49C8-B153-6E317DF21066}" destId="{695BC1F7-7A8D-4A54-8C02-A6F907A51EB5}" srcOrd="1" destOrd="0" presId="urn:microsoft.com/office/officeart/2005/8/layout/chevron1"/>
    <dgm:cxn modelId="{FE030FC0-1CAC-49CF-A1B5-9437A9C7CE0F}" type="presParOf" srcId="{FAE0C02E-3ED2-49C8-B153-6E317DF21066}" destId="{AC71B907-26FA-4AE8-BE4F-C1975E428314}" srcOrd="2" destOrd="0" presId="urn:microsoft.com/office/officeart/2005/8/layout/chevron1"/>
    <dgm:cxn modelId="{A942978B-435E-4D36-BDB2-75AB325AF4D4}" type="presParOf" srcId="{FAE0C02E-3ED2-49C8-B153-6E317DF21066}" destId="{6A841F97-F0C7-4309-9B47-DC434524C4C1}" srcOrd="3" destOrd="0" presId="urn:microsoft.com/office/officeart/2005/8/layout/chevron1"/>
    <dgm:cxn modelId="{48A78C33-03DF-4097-B546-5719012F639B}" type="presParOf" srcId="{FAE0C02E-3ED2-49C8-B153-6E317DF21066}" destId="{1B443845-9E11-4F10-A579-88B13DBD80CC}" srcOrd="4" destOrd="0" presId="urn:microsoft.com/office/officeart/2005/8/layout/chevron1"/>
    <dgm:cxn modelId="{3192374A-8487-4021-ADD8-62B1B0FA4541}" type="presParOf" srcId="{FAE0C02E-3ED2-49C8-B153-6E317DF21066}" destId="{65813269-DDA6-49CD-8040-A694EAE3873A}" srcOrd="5" destOrd="0" presId="urn:microsoft.com/office/officeart/2005/8/layout/chevron1"/>
    <dgm:cxn modelId="{9F56ECB2-BF7F-4355-857C-56CB80D8D79F}" type="presParOf" srcId="{FAE0C02E-3ED2-49C8-B153-6E317DF21066}" destId="{882ABEE8-287E-4AD3-9888-EACA94F2670B}" srcOrd="6" destOrd="0" presId="urn:microsoft.com/office/officeart/2005/8/layout/chevron1"/>
    <dgm:cxn modelId="{381F3D35-1C53-47FA-82BF-688BDA9BA182}" type="presParOf" srcId="{FAE0C02E-3ED2-49C8-B153-6E317DF21066}" destId="{E6206326-CEB7-4816-8235-046F9C84567C}" srcOrd="7" destOrd="0" presId="urn:microsoft.com/office/officeart/2005/8/layout/chevron1"/>
    <dgm:cxn modelId="{6BA430FD-C8AF-48A8-8BC1-123D6D9CA666}" type="presParOf" srcId="{FAE0C02E-3ED2-49C8-B153-6E317DF21066}" destId="{705D2B64-5DAA-4994-B641-0475170F9902}" srcOrd="8" destOrd="0" presId="urn:microsoft.com/office/officeart/2005/8/layout/chevron1"/>
    <dgm:cxn modelId="{3D668FEE-4DD4-4BA8-AA39-9B9358B764AC}" type="presParOf" srcId="{FAE0C02E-3ED2-49C8-B153-6E317DF21066}" destId="{1E13A4BD-C942-459B-ABC6-18CD58BDC043}" srcOrd="9" destOrd="0" presId="urn:microsoft.com/office/officeart/2005/8/layout/chevron1"/>
    <dgm:cxn modelId="{AF9954EF-1C7C-40C6-B5D5-F8C2B78CDF0F}" type="presParOf" srcId="{FAE0C02E-3ED2-49C8-B153-6E317DF21066}" destId="{DD63C5BF-54BA-479B-A0D8-FFD1890F8EEC}" srcOrd="1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546B5-6E9D-4525-85BA-70531A5A07B4}">
      <dsp:nvSpPr>
        <dsp:cNvPr id="0" name=""/>
        <dsp:cNvSpPr/>
      </dsp:nvSpPr>
      <dsp:spPr>
        <a:xfrm>
          <a:off x="582" y="2115600"/>
          <a:ext cx="1944193" cy="77767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37338" rIns="37338" bIns="37338" numCol="1" spcCol="1270" anchor="ctr" anchorCtr="0">
          <a:noAutofit/>
        </a:bodyPr>
        <a:lstStyle/>
        <a:p>
          <a:pPr lvl="0" algn="ctr" defTabSz="1244600">
            <a:lnSpc>
              <a:spcPct val="90000"/>
            </a:lnSpc>
            <a:spcBef>
              <a:spcPct val="0"/>
            </a:spcBef>
            <a:spcAft>
              <a:spcPct val="35000"/>
            </a:spcAft>
          </a:pPr>
          <a:r>
            <a:rPr lang="ru-RU" sz="2800" kern="1200" dirty="0" smtClean="0">
              <a:latin typeface="Segoe UI" panose="020B0502040204020203" pitchFamily="34" charset="0"/>
              <a:ea typeface="Times New Roman" panose="02020603050405020304" pitchFamily="18" charset="0"/>
              <a:cs typeface="Segoe UI" panose="020B0502040204020203" pitchFamily="34" charset="0"/>
            </a:rPr>
            <a:t>крики</a:t>
          </a:r>
          <a:endParaRPr lang="ru-RU" sz="2800" kern="1200" dirty="0"/>
        </a:p>
      </dsp:txBody>
      <dsp:txXfrm>
        <a:off x="389421" y="2115600"/>
        <a:ext cx="1166516" cy="777677"/>
      </dsp:txXfrm>
    </dsp:sp>
    <dsp:sp modelId="{AC71B907-26FA-4AE8-BE4F-C1975E428314}">
      <dsp:nvSpPr>
        <dsp:cNvPr id="0" name=""/>
        <dsp:cNvSpPr/>
      </dsp:nvSpPr>
      <dsp:spPr>
        <a:xfrm>
          <a:off x="1750356" y="2115600"/>
          <a:ext cx="2278595" cy="77767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ru-RU" sz="2400" kern="1200" dirty="0" smtClean="0">
              <a:latin typeface="Segoe UI" panose="020B0502040204020203" pitchFamily="34" charset="0"/>
              <a:ea typeface="Times New Roman" panose="02020603050405020304" pitchFamily="18" charset="0"/>
              <a:cs typeface="Segoe UI" panose="020B0502040204020203" pitchFamily="34" charset="0"/>
            </a:rPr>
            <a:t>гуление</a:t>
          </a:r>
          <a:endParaRPr lang="ru-RU" sz="2400" kern="1200" dirty="0"/>
        </a:p>
      </dsp:txBody>
      <dsp:txXfrm>
        <a:off x="2139195" y="2115600"/>
        <a:ext cx="1500918" cy="777677"/>
      </dsp:txXfrm>
    </dsp:sp>
    <dsp:sp modelId="{1B443845-9E11-4F10-A579-88B13DBD80CC}">
      <dsp:nvSpPr>
        <dsp:cNvPr id="0" name=""/>
        <dsp:cNvSpPr/>
      </dsp:nvSpPr>
      <dsp:spPr>
        <a:xfrm>
          <a:off x="3834532" y="2115600"/>
          <a:ext cx="1944193" cy="77767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37338" rIns="37338" bIns="37338" numCol="1" spcCol="1270" anchor="ctr" anchorCtr="0">
          <a:noAutofit/>
        </a:bodyPr>
        <a:lstStyle/>
        <a:p>
          <a:pPr lvl="0" algn="ctr" defTabSz="1244600">
            <a:lnSpc>
              <a:spcPct val="90000"/>
            </a:lnSpc>
            <a:spcBef>
              <a:spcPct val="0"/>
            </a:spcBef>
            <a:spcAft>
              <a:spcPct val="35000"/>
            </a:spcAft>
          </a:pPr>
          <a:r>
            <a:rPr lang="ru-RU" sz="2800" kern="1200" dirty="0" smtClean="0">
              <a:latin typeface="Segoe UI" panose="020B0502040204020203" pitchFamily="34" charset="0"/>
              <a:ea typeface="Times New Roman" panose="02020603050405020304" pitchFamily="18" charset="0"/>
              <a:cs typeface="Segoe UI" panose="020B0502040204020203" pitchFamily="34" charset="0"/>
            </a:rPr>
            <a:t>лепет</a:t>
          </a:r>
          <a:endParaRPr lang="ru-RU" sz="2800" kern="1200" dirty="0"/>
        </a:p>
      </dsp:txBody>
      <dsp:txXfrm>
        <a:off x="4223371" y="2115600"/>
        <a:ext cx="1166516" cy="777677"/>
      </dsp:txXfrm>
    </dsp:sp>
    <dsp:sp modelId="{882ABEE8-287E-4AD3-9888-EACA94F2670B}">
      <dsp:nvSpPr>
        <dsp:cNvPr id="0" name=""/>
        <dsp:cNvSpPr/>
      </dsp:nvSpPr>
      <dsp:spPr>
        <a:xfrm>
          <a:off x="5584306" y="2115600"/>
          <a:ext cx="2660434" cy="77767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ru-RU" sz="1600" kern="1200" dirty="0" smtClean="0">
              <a:latin typeface="Segoe UI" panose="020B0502040204020203" pitchFamily="34" charset="0"/>
              <a:ea typeface="Times New Roman" panose="02020603050405020304" pitchFamily="18" charset="0"/>
              <a:cs typeface="Segoe UI" panose="020B0502040204020203" pitchFamily="34" charset="0"/>
            </a:rPr>
            <a:t>словосочетания</a:t>
          </a:r>
          <a:endParaRPr lang="ru-RU" sz="1200" kern="1200" dirty="0"/>
        </a:p>
      </dsp:txBody>
      <dsp:txXfrm>
        <a:off x="5973145" y="2115600"/>
        <a:ext cx="1882757" cy="777677"/>
      </dsp:txXfrm>
    </dsp:sp>
    <dsp:sp modelId="{705D2B64-5DAA-4994-B641-0475170F9902}">
      <dsp:nvSpPr>
        <dsp:cNvPr id="0" name=""/>
        <dsp:cNvSpPr/>
      </dsp:nvSpPr>
      <dsp:spPr>
        <a:xfrm>
          <a:off x="8050322" y="2115600"/>
          <a:ext cx="2320200" cy="77767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ru-RU" sz="1600" kern="1200" dirty="0" smtClean="0">
              <a:latin typeface="Segoe UI" panose="020B0502040204020203" pitchFamily="34" charset="0"/>
              <a:ea typeface="Times New Roman" panose="02020603050405020304" pitchFamily="18" charset="0"/>
              <a:cs typeface="Segoe UI" panose="020B0502040204020203" pitchFamily="34" charset="0"/>
            </a:rPr>
            <a:t>предложения</a:t>
          </a:r>
          <a:endParaRPr lang="ru-RU" sz="1600" kern="1200" dirty="0"/>
        </a:p>
      </dsp:txBody>
      <dsp:txXfrm>
        <a:off x="8439161" y="2115600"/>
        <a:ext cx="1542523" cy="777677"/>
      </dsp:txXfrm>
    </dsp:sp>
    <dsp:sp modelId="{DD63C5BF-54BA-479B-A0D8-FFD1890F8EEC}">
      <dsp:nvSpPr>
        <dsp:cNvPr id="0" name=""/>
        <dsp:cNvSpPr/>
      </dsp:nvSpPr>
      <dsp:spPr>
        <a:xfrm>
          <a:off x="10176104" y="2115600"/>
          <a:ext cx="1944193" cy="77767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ru-RU" sz="2100" kern="1200" smtClean="0">
              <a:latin typeface="Segoe UI" panose="020B0502040204020203" pitchFamily="34" charset="0"/>
              <a:ea typeface="Times New Roman" panose="02020603050405020304" pitchFamily="18" charset="0"/>
              <a:cs typeface="Segoe UI" panose="020B0502040204020203" pitchFamily="34" charset="0"/>
            </a:rPr>
            <a:t>связный рассказ</a:t>
          </a:r>
          <a:endParaRPr lang="ru-RU" sz="2100" kern="1200"/>
        </a:p>
      </dsp:txBody>
      <dsp:txXfrm>
        <a:off x="10564943" y="2115600"/>
        <a:ext cx="1166516" cy="777677"/>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3011114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38813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283641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4289872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420952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2504688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2856226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237573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617189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1986471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8B5A7B9-0405-4F27-81EF-4C2C7C33C0BE}" type="datetimeFigureOut">
              <a:rPr lang="ru-RU" smtClean="0"/>
              <a:pPr/>
              <a:t>11.04.2019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815798-0377-49BB-AC99-72CB0923AB84}" type="slidenum">
              <a:rPr lang="ru-RU" smtClean="0"/>
              <a:pPr/>
              <a:t>‹#›</a:t>
            </a:fld>
            <a:endParaRPr lang="ru-RU"/>
          </a:p>
        </p:txBody>
      </p:sp>
    </p:spTree>
    <p:extLst>
      <p:ext uri="{BB962C8B-B14F-4D97-AF65-F5344CB8AC3E}">
        <p14:creationId xmlns:p14="http://schemas.microsoft.com/office/powerpoint/2010/main" val="927128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5A7B9-0405-4F27-81EF-4C2C7C33C0BE}" type="datetimeFigureOut">
              <a:rPr lang="ru-RU" smtClean="0"/>
              <a:pPr/>
              <a:t>11.04.2019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15798-0377-49BB-AC99-72CB0923AB84}" type="slidenum">
              <a:rPr lang="ru-RU" smtClean="0"/>
              <a:pPr/>
              <a:t>‹#›</a:t>
            </a:fld>
            <a:endParaRPr lang="ru-RU"/>
          </a:p>
        </p:txBody>
      </p:sp>
    </p:spTree>
    <p:extLst>
      <p:ext uri="{BB962C8B-B14F-4D97-AF65-F5344CB8AC3E}">
        <p14:creationId xmlns:p14="http://schemas.microsoft.com/office/powerpoint/2010/main" val="1964231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1142287" y="374096"/>
            <a:ext cx="10317623" cy="6141553"/>
          </a:xfrm>
          <a:prstGeom prst="rect">
            <a:avLst/>
          </a:prstGeom>
        </p:spPr>
        <p:txBody>
          <a:bodyPr wrap="square">
            <a:spAutoFit/>
          </a:bodyPr>
          <a:lstStyle/>
          <a:p>
            <a:pPr algn="ctr">
              <a:lnSpc>
                <a:spcPct val="107000"/>
              </a:lnSpc>
              <a:spcAft>
                <a:spcPts val="800"/>
              </a:spcAft>
            </a:pPr>
            <a:r>
              <a:rPr lang="ru-RU" sz="8000" dirty="0">
                <a:latin typeface="Segoe UI Semibold" panose="020B0702040204020203" pitchFamily="34" charset="0"/>
                <a:ea typeface="Calibri" panose="020F0502020204030204" pitchFamily="34" charset="0"/>
                <a:cs typeface="Segoe UI Semibold" panose="020B0702040204020203" pitchFamily="34" charset="0"/>
              </a:rPr>
              <a:t>Развитие речи в онтогенезе</a:t>
            </a:r>
          </a:p>
          <a:p>
            <a:pPr>
              <a:lnSpc>
                <a:spcPct val="107000"/>
              </a:lnSpc>
              <a:spcAft>
                <a:spcPts val="800"/>
              </a:spcAft>
            </a:pPr>
            <a:r>
              <a:rPr lang="ru-RU" dirty="0">
                <a:latin typeface="Segoe UI Semibold" panose="020B0702040204020203" pitchFamily="34" charset="0"/>
                <a:ea typeface="Calibri" panose="020F0502020204030204" pitchFamily="34" charset="0"/>
                <a:cs typeface="Segoe UI Semibold" panose="020B0702040204020203" pitchFamily="34" charset="0"/>
              </a:rPr>
              <a:t> </a:t>
            </a:r>
            <a:endParaRPr lang="ru-RU" sz="1200" dirty="0">
              <a:latin typeface="Segoe UI Semibold" panose="020B0702040204020203" pitchFamily="34" charset="0"/>
              <a:ea typeface="Calibri" panose="020F0502020204030204" pitchFamily="34" charset="0"/>
              <a:cs typeface="Segoe UI Semibold" panose="020B0702040204020203" pitchFamily="34" charset="0"/>
            </a:endParaRPr>
          </a:p>
          <a:p>
            <a:pPr>
              <a:lnSpc>
                <a:spcPct val="107000"/>
              </a:lnSpc>
              <a:spcAft>
                <a:spcPts val="800"/>
              </a:spcAft>
            </a:pPr>
            <a:r>
              <a:rPr lang="ru-RU" sz="1200" dirty="0">
                <a:latin typeface="Segoe UI Semibold" panose="020B0702040204020203" pitchFamily="34" charset="0"/>
                <a:ea typeface="Calibri" panose="020F0502020204030204" pitchFamily="34" charset="0"/>
                <a:cs typeface="Segoe UI Semibold" panose="020B0702040204020203" pitchFamily="34" charset="0"/>
              </a:rPr>
              <a:t> </a:t>
            </a:r>
            <a:endParaRPr lang="ru-RU" sz="2800" dirty="0">
              <a:latin typeface="Segoe UI" panose="020B0502040204020203" pitchFamily="34" charset="0"/>
              <a:ea typeface="Calibri" panose="020F0502020204030204" pitchFamily="34" charset="0"/>
              <a:cs typeface="Segoe UI" panose="020B0502040204020203" pitchFamily="34" charset="0"/>
            </a:endParaRPr>
          </a:p>
          <a:p>
            <a:pPr algn="r">
              <a:lnSpc>
                <a:spcPct val="107000"/>
              </a:lnSpc>
              <a:spcAft>
                <a:spcPts val="800"/>
              </a:spcAft>
            </a:pPr>
            <a:r>
              <a:rPr lang="ru-RU" sz="2800" dirty="0" err="1">
                <a:latin typeface="Segoe UI" panose="020B0502040204020203" pitchFamily="34" charset="0"/>
                <a:ea typeface="Calibri" panose="020F0502020204030204" pitchFamily="34" charset="0"/>
                <a:cs typeface="Segoe UI" panose="020B0502040204020203" pitchFamily="34" charset="0"/>
              </a:rPr>
              <a:t>Нищева</a:t>
            </a:r>
            <a:r>
              <a:rPr lang="ru-RU" sz="2800" dirty="0">
                <a:latin typeface="Segoe UI" panose="020B0502040204020203" pitchFamily="34" charset="0"/>
                <a:ea typeface="Calibri" panose="020F0502020204030204" pitchFamily="34" charset="0"/>
                <a:cs typeface="Segoe UI" panose="020B0502040204020203" pitchFamily="34" charset="0"/>
              </a:rPr>
              <a:t> Н.В., учитель-логопед </a:t>
            </a:r>
            <a:endParaRPr lang="ru-RU" sz="2800" dirty="0" smtClean="0">
              <a:latin typeface="Segoe UI" panose="020B0502040204020203" pitchFamily="34" charset="0"/>
              <a:ea typeface="Calibri" panose="020F0502020204030204" pitchFamily="34" charset="0"/>
              <a:cs typeface="Segoe UI" panose="020B0502040204020203" pitchFamily="34" charset="0"/>
            </a:endParaRPr>
          </a:p>
          <a:p>
            <a:pPr algn="r">
              <a:lnSpc>
                <a:spcPct val="107000"/>
              </a:lnSpc>
              <a:spcAft>
                <a:spcPts val="800"/>
              </a:spcAft>
            </a:pPr>
            <a:r>
              <a:rPr lang="ru-RU" sz="2800" dirty="0" smtClean="0">
                <a:latin typeface="Segoe UI" panose="020B0502040204020203" pitchFamily="34" charset="0"/>
                <a:ea typeface="Calibri" panose="020F0502020204030204" pitchFamily="34" charset="0"/>
                <a:cs typeface="Segoe UI" panose="020B0502040204020203" pitchFamily="34" charset="0"/>
              </a:rPr>
              <a:t>высшей </a:t>
            </a:r>
            <a:r>
              <a:rPr lang="ru-RU" sz="2800" dirty="0">
                <a:latin typeface="Segoe UI" panose="020B0502040204020203" pitchFamily="34" charset="0"/>
                <a:ea typeface="Calibri" panose="020F0502020204030204" pitchFamily="34" charset="0"/>
                <a:cs typeface="Segoe UI" panose="020B0502040204020203" pitchFamily="34" charset="0"/>
              </a:rPr>
              <a:t>квалификационной категории,</a:t>
            </a:r>
          </a:p>
          <a:p>
            <a:pPr algn="r">
              <a:lnSpc>
                <a:spcPct val="107000"/>
              </a:lnSpc>
              <a:spcAft>
                <a:spcPts val="800"/>
              </a:spcAft>
            </a:pPr>
            <a:r>
              <a:rPr lang="ru-RU" sz="2800" dirty="0">
                <a:latin typeface="Segoe UI" panose="020B0502040204020203" pitchFamily="34" charset="0"/>
                <a:ea typeface="Calibri" panose="020F0502020204030204" pitchFamily="34" charset="0"/>
                <a:cs typeface="Segoe UI" panose="020B0502040204020203" pitchFamily="34" charset="0"/>
              </a:rPr>
              <a:t>О</a:t>
            </a:r>
            <a:r>
              <a:rPr lang="ru-RU" sz="2800" dirty="0" smtClean="0">
                <a:latin typeface="Segoe UI" panose="020B0502040204020203" pitchFamily="34" charset="0"/>
                <a:ea typeface="Calibri" panose="020F0502020204030204" pitchFamily="34" charset="0"/>
                <a:cs typeface="Segoe UI" panose="020B0502040204020203" pitchFamily="34" charset="0"/>
              </a:rPr>
              <a:t>тличник </a:t>
            </a:r>
            <a:r>
              <a:rPr lang="ru-RU" sz="2800" dirty="0">
                <a:latin typeface="Segoe UI" panose="020B0502040204020203" pitchFamily="34" charset="0"/>
                <a:ea typeface="Calibri" panose="020F0502020204030204" pitchFamily="34" charset="0"/>
                <a:cs typeface="Segoe UI" panose="020B0502040204020203" pitchFamily="34" charset="0"/>
              </a:rPr>
              <a:t>народного образования,</a:t>
            </a:r>
          </a:p>
          <a:p>
            <a:pPr algn="r">
              <a:lnSpc>
                <a:spcPct val="107000"/>
              </a:lnSpc>
              <a:spcAft>
                <a:spcPts val="800"/>
              </a:spcAft>
            </a:pPr>
            <a:r>
              <a:rPr lang="ru-RU" sz="2800" dirty="0" smtClean="0">
                <a:latin typeface="Segoe UI" panose="020B0502040204020203" pitchFamily="34" charset="0"/>
                <a:ea typeface="Calibri" panose="020F0502020204030204" pitchFamily="34" charset="0"/>
                <a:cs typeface="Segoe UI" panose="020B0502040204020203" pitchFamily="34" charset="0"/>
              </a:rPr>
              <a:t>автор </a:t>
            </a:r>
            <a:r>
              <a:rPr lang="ru-RU" sz="2800" dirty="0">
                <a:latin typeface="Segoe UI" panose="020B0502040204020203" pitchFamily="34" charset="0"/>
                <a:ea typeface="Calibri" panose="020F0502020204030204" pitchFamily="34" charset="0"/>
                <a:cs typeface="Segoe UI" panose="020B0502040204020203" pitchFamily="34" charset="0"/>
              </a:rPr>
              <a:t>«Комплексной образовательной программы дошкольного образования»</a:t>
            </a:r>
          </a:p>
        </p:txBody>
      </p:sp>
    </p:spTree>
    <p:extLst>
      <p:ext uri="{BB962C8B-B14F-4D97-AF65-F5344CB8AC3E}">
        <p14:creationId xmlns:p14="http://schemas.microsoft.com/office/powerpoint/2010/main" val="1575533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894080" y="1880215"/>
            <a:ext cx="11521440" cy="1754326"/>
          </a:xfrm>
          <a:prstGeom prst="rect">
            <a:avLst/>
          </a:prstGeom>
        </p:spPr>
        <p:txBody>
          <a:bodyPr wrap="square">
            <a:spAutoFit/>
          </a:bodyPr>
          <a:lstStyle/>
          <a:p>
            <a:r>
              <a:rPr lang="ru-RU" sz="3600" dirty="0">
                <a:latin typeface="Segoe UI" panose="020B0502040204020203" pitchFamily="34" charset="0"/>
                <a:ea typeface="Times New Roman" panose="02020603050405020304" pitchFamily="18" charset="0"/>
              </a:rPr>
              <a:t>В один год и два месяца у ребенка отмечаются  первые элементарные проявления инициативы в использовании слова.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16392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802640" y="1285578"/>
            <a:ext cx="11023600" cy="3539430"/>
          </a:xfrm>
          <a:prstGeom prst="rect">
            <a:avLst/>
          </a:prstGeom>
        </p:spPr>
        <p:txBody>
          <a:bodyPr wrap="square">
            <a:spAutoFit/>
          </a:bodyPr>
          <a:lstStyle/>
          <a:p>
            <a:r>
              <a:rPr lang="ru-RU" sz="2800" dirty="0">
                <a:latin typeface="Segoe UI" panose="020B0502040204020203" pitchFamily="34" charset="0"/>
                <a:ea typeface="Times New Roman" panose="02020603050405020304" pitchFamily="18" charset="0"/>
              </a:rPr>
              <a:t>Значимым периодом в развитии речи ребенка оказывается возраст с полутора лет до одного года девяти месяцев</a:t>
            </a:r>
            <a:r>
              <a:rPr lang="ru-RU" sz="2800" dirty="0" smtClean="0">
                <a:latin typeface="Segoe UI" panose="020B0502040204020203" pitchFamily="34" charset="0"/>
                <a:ea typeface="Times New Roman" panose="02020603050405020304" pitchFamily="18" charset="0"/>
              </a:rPr>
              <a:t>.</a:t>
            </a:r>
          </a:p>
          <a:p>
            <a:r>
              <a:rPr lang="ru-RU" sz="2800" dirty="0" smtClean="0">
                <a:latin typeface="Segoe UI" panose="020B0502040204020203" pitchFamily="34" charset="0"/>
                <a:ea typeface="Times New Roman" panose="02020603050405020304" pitchFamily="18" charset="0"/>
              </a:rPr>
              <a:t> </a:t>
            </a:r>
          </a:p>
          <a:p>
            <a:r>
              <a:rPr lang="ru-RU" sz="2800" dirty="0" smtClean="0">
                <a:latin typeface="Segoe UI" panose="020B0502040204020203" pitchFamily="34" charset="0"/>
                <a:ea typeface="Times New Roman" panose="02020603050405020304" pitchFamily="18" charset="0"/>
              </a:rPr>
              <a:t>Этот </a:t>
            </a:r>
            <a:r>
              <a:rPr lang="ru-RU" sz="2800" dirty="0">
                <a:latin typeface="Segoe UI" panose="020B0502040204020203" pitchFamily="34" charset="0"/>
                <a:ea typeface="Times New Roman" panose="02020603050405020304" pitchFamily="18" charset="0"/>
              </a:rPr>
              <a:t>возраст специалисты называют периодом лексического взрыва. </a:t>
            </a:r>
            <a:endParaRPr lang="ru-RU" sz="2800" dirty="0" smtClean="0">
              <a:latin typeface="Segoe UI" panose="020B0502040204020203" pitchFamily="34" charset="0"/>
              <a:ea typeface="Times New Roman" panose="02020603050405020304" pitchFamily="18"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В </a:t>
            </a:r>
            <a:r>
              <a:rPr lang="ru-RU" sz="2800" dirty="0">
                <a:latin typeface="Segoe UI" panose="020B0502040204020203" pitchFamily="34" charset="0"/>
                <a:ea typeface="Times New Roman" panose="02020603050405020304" pitchFamily="18" charset="0"/>
              </a:rPr>
              <a:t>полтора года у нормально развивающегося ребенка в словаре 50-60 слов, появляются односложные предложения-требования.</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5229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Прямоугольник 2"/>
          <p:cNvSpPr/>
          <p:nvPr/>
        </p:nvSpPr>
        <p:spPr>
          <a:xfrm>
            <a:off x="558324" y="1736229"/>
            <a:ext cx="11420316" cy="1754326"/>
          </a:xfrm>
          <a:prstGeom prst="rect">
            <a:avLst/>
          </a:prstGeom>
        </p:spPr>
        <p:txBody>
          <a:bodyPr wrap="square">
            <a:spAutoFit/>
          </a:bodyPr>
          <a:lstStyle/>
          <a:p>
            <a:r>
              <a:rPr lang="ru-RU" sz="3600" dirty="0">
                <a:latin typeface="Segoe UI" panose="020B0502040204020203" pitchFamily="34" charset="0"/>
                <a:ea typeface="Times New Roman" panose="02020603050405020304" pitchFamily="18" charset="0"/>
              </a:rPr>
              <a:t>Временной отрезок с </a:t>
            </a:r>
            <a:r>
              <a:rPr lang="ru-RU" sz="3600" dirty="0">
                <a:latin typeface="Segoe UI Semibold" panose="020B0702040204020203" pitchFamily="34" charset="0"/>
                <a:ea typeface="Times New Roman" panose="02020603050405020304" pitchFamily="18" charset="0"/>
                <a:cs typeface="Segoe UI Semibold" panose="020B0702040204020203" pitchFamily="34" charset="0"/>
              </a:rPr>
              <a:t>одного года и девяти месяцев до трех лет </a:t>
            </a:r>
            <a:r>
              <a:rPr lang="ru-RU" sz="3600" dirty="0">
                <a:latin typeface="Segoe UI" panose="020B0502040204020203" pitchFamily="34" charset="0"/>
                <a:ea typeface="Times New Roman" panose="02020603050405020304" pitchFamily="18" charset="0"/>
              </a:rPr>
              <a:t>называют </a:t>
            </a:r>
            <a:r>
              <a:rPr lang="ru-RU" sz="3600" dirty="0">
                <a:latin typeface="Segoe UI Semibold" panose="020B0702040204020203" pitchFamily="34" charset="0"/>
                <a:ea typeface="Times New Roman" panose="02020603050405020304" pitchFamily="18" charset="0"/>
                <a:cs typeface="Segoe UI Semibold" panose="020B0702040204020203" pitchFamily="34" charset="0"/>
              </a:rPr>
              <a:t>периодом оформления самостоятельной речи.</a:t>
            </a:r>
            <a:endParaRPr lang="ru-RU" sz="3200" dirty="0">
              <a:effectLst/>
              <a:latin typeface="Segoe UI Semibold" panose="020B0702040204020203" pitchFamily="34" charset="0"/>
              <a:ea typeface="Times New Roman" panose="02020603050405020304" pitchFamily="18" charset="0"/>
              <a:cs typeface="Segoe UI Semibold" panose="020B0702040204020203" pitchFamily="34" charset="0"/>
            </a:endParaRPr>
          </a:p>
        </p:txBody>
      </p:sp>
    </p:spTree>
    <p:extLst>
      <p:ext uri="{BB962C8B-B14F-4D97-AF65-F5344CB8AC3E}">
        <p14:creationId xmlns:p14="http://schemas.microsoft.com/office/powerpoint/2010/main" val="281495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568960" y="571699"/>
            <a:ext cx="10861040" cy="5724644"/>
          </a:xfrm>
          <a:prstGeom prst="rect">
            <a:avLst/>
          </a:prstGeom>
        </p:spPr>
        <p:txBody>
          <a:bodyPr wrap="square">
            <a:spAutoFit/>
          </a:bodyPr>
          <a:lstStyle/>
          <a:p>
            <a:r>
              <a:rPr lang="ru-RU" sz="3600" dirty="0" smtClean="0">
                <a:latin typeface="Segoe UI Semibold" panose="020B0702040204020203" pitchFamily="34" charset="0"/>
                <a:ea typeface="Times New Roman" panose="02020603050405020304" pitchFamily="18" charset="0"/>
                <a:cs typeface="Segoe UI Semibold" panose="020B0702040204020203" pitchFamily="34" charset="0"/>
              </a:rPr>
              <a:t>Ранний </a:t>
            </a:r>
            <a:r>
              <a:rPr lang="ru-RU" sz="3600" dirty="0">
                <a:latin typeface="Segoe UI Semibold" panose="020B0702040204020203" pitchFamily="34" charset="0"/>
                <a:ea typeface="Times New Roman" panose="02020603050405020304" pitchFamily="18" charset="0"/>
                <a:cs typeface="Segoe UI Semibold" panose="020B0702040204020203" pitchFamily="34" charset="0"/>
              </a:rPr>
              <a:t>дошкольный возраст (с 2-х до 3-х лет</a:t>
            </a:r>
            <a:r>
              <a:rPr lang="ru-RU" sz="3600" dirty="0" smtClean="0">
                <a:latin typeface="Segoe UI Semibold" panose="020B0702040204020203" pitchFamily="34" charset="0"/>
                <a:ea typeface="Times New Roman" panose="02020603050405020304" pitchFamily="18" charset="0"/>
                <a:cs typeface="Segoe UI Semibold" panose="020B0702040204020203" pitchFamily="34" charset="0"/>
              </a:rPr>
              <a:t>)</a:t>
            </a:r>
          </a:p>
          <a:p>
            <a:endParaRPr lang="ru-RU" sz="2800" dirty="0" smtClean="0">
              <a:effectLst/>
              <a:latin typeface="Segoe UI Semibold" panose="020B0702040204020203" pitchFamily="34" charset="0"/>
              <a:ea typeface="Times New Roman" panose="02020603050405020304" pitchFamily="18" charset="0"/>
              <a:cs typeface="Segoe UI Semibold" panose="020B0702040204020203" pitchFamily="34" charset="0"/>
            </a:endParaRPr>
          </a:p>
          <a:p>
            <a:r>
              <a:rPr lang="ru-RU" sz="3200" dirty="0" smtClean="0">
                <a:latin typeface="Segoe UI" panose="020B0502040204020203" pitchFamily="34" charset="0"/>
                <a:ea typeface="Times New Roman" panose="02020603050405020304" pitchFamily="18" charset="0"/>
              </a:rPr>
              <a:t>Словарь</a:t>
            </a:r>
          </a:p>
          <a:p>
            <a:endParaRPr lang="ru-RU" sz="2800" dirty="0" smtClean="0">
              <a:effectLst/>
              <a:latin typeface="Times New Roman" panose="02020603050405020304" pitchFamily="18" charset="0"/>
              <a:ea typeface="Times New Roman" panose="02020603050405020304" pitchFamily="18" charset="0"/>
            </a:endParaRPr>
          </a:p>
          <a:p>
            <a:r>
              <a:rPr lang="ru-RU" sz="2800" dirty="0">
                <a:latin typeface="Segoe UI" panose="020B0502040204020203" pitchFamily="34" charset="0"/>
                <a:ea typeface="Times New Roman" panose="02020603050405020304" pitchFamily="18" charset="0"/>
              </a:rPr>
              <a:t>К двум </a:t>
            </a:r>
            <a:r>
              <a:rPr lang="ru-RU" sz="2800" dirty="0" smtClean="0">
                <a:latin typeface="Segoe UI" panose="020B0502040204020203" pitchFamily="34" charset="0"/>
                <a:ea typeface="Times New Roman" panose="02020603050405020304" pitchFamily="18" charset="0"/>
              </a:rPr>
              <a:t>годам </a:t>
            </a:r>
            <a:r>
              <a:rPr lang="ru-RU" sz="2800" dirty="0">
                <a:latin typeface="Segoe UI" panose="020B0502040204020203" pitchFamily="34" charset="0"/>
                <a:ea typeface="Times New Roman" panose="02020603050405020304" pitchFamily="18" charset="0"/>
              </a:rPr>
              <a:t>у нормально развивающегося ребенка в обиходе от двухсот пятидесяти до трехсот слов</a:t>
            </a:r>
            <a:r>
              <a:rPr lang="ru-RU" sz="2800" dirty="0" smtClean="0">
                <a:latin typeface="Segoe UI" panose="020B0502040204020203" pitchFamily="34" charset="0"/>
                <a:ea typeface="Times New Roman" panose="02020603050405020304" pitchFamily="18" charset="0"/>
              </a:rPr>
              <a:t>.</a:t>
            </a: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В </a:t>
            </a:r>
            <a:r>
              <a:rPr lang="ru-RU" sz="2800" dirty="0">
                <a:latin typeface="Segoe UI" panose="020B0502040204020203" pitchFamily="34" charset="0"/>
                <a:ea typeface="Times New Roman" panose="02020603050405020304" pitchFamily="18" charset="0"/>
              </a:rPr>
              <a:t>это время ребенок начинает употреблять не только существительные и глаголы, но и другие части речи</a:t>
            </a:r>
            <a:r>
              <a:rPr lang="ru-RU" sz="2800" dirty="0" smtClean="0">
                <a:latin typeface="Segoe UI" panose="020B0502040204020203" pitchFamily="34" charset="0"/>
                <a:ea typeface="Times New Roman" panose="02020603050405020304" pitchFamily="18" charset="0"/>
              </a:rPr>
              <a:t>.</a:t>
            </a:r>
          </a:p>
          <a:p>
            <a:r>
              <a:rPr lang="ru-RU" sz="2800" dirty="0" smtClean="0">
                <a:latin typeface="Segoe UI" panose="020B0502040204020203" pitchFamily="34" charset="0"/>
                <a:ea typeface="Times New Roman" panose="02020603050405020304" pitchFamily="18" charset="0"/>
              </a:rPr>
              <a:t> </a:t>
            </a:r>
          </a:p>
          <a:p>
            <a:r>
              <a:rPr lang="ru-RU" sz="2800" dirty="0" smtClean="0">
                <a:latin typeface="Segoe UI" panose="020B0502040204020203" pitchFamily="34" charset="0"/>
                <a:ea typeface="Times New Roman" panose="02020603050405020304" pitchFamily="18" charset="0"/>
              </a:rPr>
              <a:t>Имена </a:t>
            </a:r>
            <a:r>
              <a:rPr lang="ru-RU" sz="2800" dirty="0">
                <a:latin typeface="Segoe UI" panose="020B0502040204020203" pitchFamily="34" charset="0"/>
                <a:ea typeface="Times New Roman" panose="02020603050405020304" pitchFamily="18" charset="0"/>
              </a:rPr>
              <a:t>существительные составляют примерно 63%, </a:t>
            </a:r>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глаголы </a:t>
            </a:r>
            <a:r>
              <a:rPr lang="ru-RU" sz="2800" dirty="0">
                <a:latin typeface="Segoe UI" panose="020B0502040204020203" pitchFamily="34" charset="0"/>
                <a:ea typeface="Times New Roman" panose="02020603050405020304" pitchFamily="18" charset="0"/>
              </a:rPr>
              <a:t>– 23%, другие части речи – 14 %. </a:t>
            </a:r>
            <a:endParaRPr lang="ru-RU" sz="2800" dirty="0" smtClean="0">
              <a:effectLst/>
              <a:latin typeface="Times New Roman" panose="02020603050405020304" pitchFamily="18" charset="0"/>
              <a:ea typeface="Times New Roman" panose="02020603050405020304" pitchFamily="18" charset="0"/>
            </a:endParaRPr>
          </a:p>
          <a:p>
            <a:pPr indent="228600"/>
            <a:r>
              <a:rPr lang="ru-RU" dirty="0">
                <a:latin typeface="Segoe UI" panose="020B0502040204020203" pitchFamily="34"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96229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416560" y="328920"/>
            <a:ext cx="11623040" cy="5755422"/>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Грамматический строй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речи</a:t>
            </a:r>
          </a:p>
          <a:p>
            <a:endParaRPr lang="ru-RU" sz="2800" dirty="0" smtClean="0">
              <a:effectLst/>
              <a:latin typeface="Times New Roman" panose="02020603050405020304" pitchFamily="18" charset="0"/>
              <a:ea typeface="Times New Roman" panose="02020603050405020304" pitchFamily="18" charset="0"/>
            </a:endParaRPr>
          </a:p>
          <a:p>
            <a:r>
              <a:rPr lang="ru-RU" sz="2800" dirty="0">
                <a:latin typeface="Segoe UI" panose="020B0502040204020203" pitchFamily="34" charset="0"/>
                <a:ea typeface="Times New Roman" panose="02020603050405020304" pitchFamily="18" charset="0"/>
              </a:rPr>
              <a:t>Появляются те грамматические формы, которые помогают ребенку ориентироваться в отношении к предметам и пространству (падежи), во времени (глагольные времена</a:t>
            </a:r>
            <a:r>
              <a:rPr lang="ru-RU" sz="2800" dirty="0" smtClean="0">
                <a:latin typeface="Segoe UI" panose="020B0502040204020203" pitchFamily="34" charset="0"/>
                <a:ea typeface="Times New Roman" panose="02020603050405020304" pitchFamily="18" charset="0"/>
              </a:rPr>
              <a:t>).</a:t>
            </a: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Сначала </a:t>
            </a:r>
            <a:r>
              <a:rPr lang="ru-RU" sz="2800" dirty="0">
                <a:latin typeface="Segoe UI" panose="020B0502040204020203" pitchFamily="34" charset="0"/>
                <a:ea typeface="Times New Roman" panose="02020603050405020304" pitchFamily="18" charset="0"/>
              </a:rPr>
              <a:t>появляется винительный падеж, затем – родительный, дательный, творительный и </a:t>
            </a:r>
            <a:r>
              <a:rPr lang="ru-RU" sz="2800" dirty="0" smtClean="0">
                <a:latin typeface="Segoe UI" panose="020B0502040204020203" pitchFamily="34" charset="0"/>
                <a:ea typeface="Times New Roman" panose="02020603050405020304" pitchFamily="18" charset="0"/>
              </a:rPr>
              <a:t>предложный.</a:t>
            </a: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Сразу </a:t>
            </a:r>
            <a:r>
              <a:rPr lang="ru-RU" sz="2800" dirty="0">
                <a:latin typeface="Segoe UI" panose="020B0502040204020203" pitchFamily="34" charset="0"/>
                <a:ea typeface="Times New Roman" panose="02020603050405020304" pitchFamily="18" charset="0"/>
              </a:rPr>
              <a:t>после двух лет ребенок осваивает уменьшительно-ласкательные суффиксы: [ПАТИК] –  пальчик, [ВАТИТЬКА] – водичка. </a:t>
            </a:r>
            <a:endParaRPr lang="ru-RU" sz="2800" dirty="0" smtClean="0">
              <a:latin typeface="Segoe UI" panose="020B0502040204020203" pitchFamily="34" charset="0"/>
              <a:ea typeface="Times New Roman" panose="02020603050405020304" pitchFamily="18" charset="0"/>
            </a:endParaRPr>
          </a:p>
          <a:p>
            <a:endParaRPr lang="ru-RU" sz="2800" dirty="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На </a:t>
            </a:r>
            <a:r>
              <a:rPr lang="ru-RU" sz="2800" dirty="0">
                <a:latin typeface="Segoe UI" panose="020B0502040204020203" pitchFamily="34" charset="0"/>
                <a:ea typeface="Times New Roman" panose="02020603050405020304" pitchFamily="18" charset="0"/>
              </a:rPr>
              <a:t>третьем году жизни у ребенка формируется фразовая речь.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2619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84480" y="284481"/>
            <a:ext cx="11907520" cy="5755422"/>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Связная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речь</a:t>
            </a: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Ребенок третьего года жизни овладевает диалогической речью и все чаще становится инициатором общения.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К </a:t>
            </a:r>
            <a:r>
              <a:rPr lang="ru-RU" sz="2800" dirty="0">
                <a:latin typeface="Segoe UI" panose="020B0502040204020203" pitchFamily="34" charset="0"/>
                <a:ea typeface="Times New Roman" panose="02020603050405020304" pitchFamily="18" charset="0"/>
                <a:cs typeface="Segoe UI" panose="020B0502040204020203" pitchFamily="34" charset="0"/>
              </a:rPr>
              <a:t>концу третьего года жизни начинается развитие монологической речи</a:t>
            </a:r>
            <a:r>
              <a:rPr lang="ru-RU" sz="2800" dirty="0" smtClean="0">
                <a:latin typeface="Segoe UI" panose="020B0502040204020203" pitchFamily="34" charset="0"/>
                <a:ea typeface="Times New Roman" panose="02020603050405020304" pitchFamily="18" charset="0"/>
                <a:cs typeface="Segoe UI" panose="020B0502040204020203" pitchFamily="34" charset="0"/>
              </a:rPr>
              <a:t>.</a:t>
            </a: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Малыш </a:t>
            </a:r>
            <a:r>
              <a:rPr lang="ru-RU" sz="2800" dirty="0">
                <a:latin typeface="Segoe UI" panose="020B0502040204020203" pitchFamily="34" charset="0"/>
                <a:ea typeface="Times New Roman" panose="02020603050405020304" pitchFamily="18" charset="0"/>
                <a:cs typeface="Segoe UI" panose="020B0502040204020203" pitchFamily="34" charset="0"/>
              </a:rPr>
              <a:t>может рассказать о том, куда он ходил с мамой, что он видел на прогулке, что делал в детском саду.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Он </a:t>
            </a:r>
            <a:r>
              <a:rPr lang="ru-RU" sz="2800" dirty="0">
                <a:latin typeface="Segoe UI" panose="020B0502040204020203" pitchFamily="34" charset="0"/>
                <a:ea typeface="Times New Roman" panose="02020603050405020304" pitchFamily="18" charset="0"/>
                <a:cs typeface="Segoe UI" panose="020B0502040204020203" pitchFamily="34" charset="0"/>
              </a:rPr>
              <a:t>слушает чтение знакомых сказок, стихов и договаривает отдельные слова в них, может рассказать простые четверостишья.</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1712303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518160" y="243840"/>
            <a:ext cx="11470640" cy="6186309"/>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Фонетико-фонематическая сторона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речи</a:t>
            </a: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Фонетическая </a:t>
            </a:r>
            <a:r>
              <a:rPr lang="ru-RU" sz="2800" dirty="0">
                <a:latin typeface="Segoe UI" panose="020B0502040204020203" pitchFamily="34" charset="0"/>
                <a:ea typeface="Times New Roman" panose="02020603050405020304" pitchFamily="18" charset="0"/>
                <a:cs typeface="Segoe UI" panose="020B0502040204020203" pitchFamily="34" charset="0"/>
              </a:rPr>
              <a:t>сторона речи ребенка третьего года жизни несовершенна из-за несовершенства артикуляционного аппарата</a:t>
            </a:r>
            <a:r>
              <a:rPr lang="ru-RU" sz="2800" dirty="0" smtClean="0">
                <a:latin typeface="Segoe UI" panose="020B0502040204020203" pitchFamily="34" charset="0"/>
                <a:ea typeface="Times New Roman" panose="02020603050405020304" pitchFamily="18" charset="0"/>
                <a:cs typeface="Segoe UI" panose="020B0502040204020203" pitchFamily="34" charset="0"/>
              </a:rPr>
              <a:t>.</a:t>
            </a: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Ребенок </a:t>
            </a:r>
            <a:r>
              <a:rPr lang="ru-RU" sz="2800" dirty="0">
                <a:latin typeface="Segoe UI" panose="020B0502040204020203" pitchFamily="34" charset="0"/>
                <a:ea typeface="Times New Roman" panose="02020603050405020304" pitchFamily="18" charset="0"/>
                <a:cs typeface="Segoe UI" panose="020B0502040204020203" pitchFamily="34" charset="0"/>
              </a:rPr>
              <a:t>освоил  гласные ([А], [У], [О], [И]) и согласные раннего онтогенеза [К], [К’], [Г], [Г’], [М], [М’], [П, ][П’], [Б], [Б’], [Т], [Т’], [Д], [Д’], [Н], [Н’] и к концу третьего года [В], [В’], [Ф], [Ф’] [Ы], [Э], [Х], [Х’], [С’], [З’], [Л’].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До </a:t>
            </a:r>
            <a:r>
              <a:rPr lang="ru-RU" sz="2800" dirty="0">
                <a:latin typeface="Segoe UI" panose="020B0502040204020203" pitchFamily="34" charset="0"/>
                <a:ea typeface="Times New Roman" panose="02020603050405020304" pitchFamily="18" charset="0"/>
                <a:cs typeface="Segoe UI" panose="020B0502040204020203" pitchFamily="34" charset="0"/>
              </a:rPr>
              <a:t>трех лет физиологической нормой считается некоторое смягчение согласных звуков. Все звуки позднего онтогенеза ребенок третьего года жизни, как правило, опускает или заменяет на более простые. </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643761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690880" y="389880"/>
            <a:ext cx="10982960" cy="5693866"/>
          </a:xfrm>
          <a:prstGeom prst="rect">
            <a:avLst/>
          </a:prstGeom>
        </p:spPr>
        <p:txBody>
          <a:bodyPr wrap="square">
            <a:spAutoFit/>
          </a:bodyPr>
          <a:lstStyle/>
          <a:p>
            <a:r>
              <a:rPr lang="ru-RU" sz="2800" dirty="0">
                <a:latin typeface="Segoe UI" panose="020B0502040204020203" pitchFamily="34" charset="0"/>
                <a:ea typeface="Times New Roman" panose="02020603050405020304" pitchFamily="18" charset="0"/>
                <a:cs typeface="Segoe UI" panose="020B0502040204020203" pitchFamily="34" charset="0"/>
              </a:rPr>
              <a:t>Фонематический слух ребенка третьего года жизни практически не развит.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Отмечаются </a:t>
            </a:r>
            <a:r>
              <a:rPr lang="ru-RU" sz="2800" dirty="0">
                <a:latin typeface="Segoe UI" panose="020B0502040204020203" pitchFamily="34" charset="0"/>
                <a:ea typeface="Times New Roman" panose="02020603050405020304" pitchFamily="18" charset="0"/>
                <a:cs typeface="Segoe UI" panose="020B0502040204020203" pitchFamily="34" charset="0"/>
              </a:rPr>
              <a:t>нарушения </a:t>
            </a:r>
            <a:r>
              <a:rPr lang="ru-RU" sz="2800" dirty="0" err="1">
                <a:latin typeface="Segoe UI" panose="020B0502040204020203" pitchFamily="34" charset="0"/>
                <a:ea typeface="Times New Roman" panose="02020603050405020304" pitchFamily="18" charset="0"/>
                <a:cs typeface="Segoe UI" panose="020B0502040204020203" pitchFamily="34" charset="0"/>
              </a:rPr>
              <a:t>звуконаполняемости</a:t>
            </a:r>
            <a:r>
              <a:rPr lang="ru-RU" sz="2800" dirty="0">
                <a:latin typeface="Segoe UI" panose="020B0502040204020203" pitchFamily="34" charset="0"/>
                <a:ea typeface="Times New Roman" panose="02020603050405020304" pitchFamily="18" charset="0"/>
                <a:cs typeface="Segoe UI" panose="020B0502040204020203" pitchFamily="34" charset="0"/>
              </a:rPr>
              <a:t> слов</a:t>
            </a:r>
            <a:r>
              <a:rPr lang="ru-RU" sz="2800" dirty="0" smtClean="0">
                <a:latin typeface="Segoe UI" panose="020B0502040204020203" pitchFamily="34" charset="0"/>
                <a:ea typeface="Times New Roman" panose="02020603050405020304" pitchFamily="18" charset="0"/>
                <a:cs typeface="Segoe UI" panose="020B0502040204020203" pitchFamily="34" charset="0"/>
              </a:rPr>
              <a:t>.</a:t>
            </a: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Например</a:t>
            </a:r>
            <a:r>
              <a:rPr lang="ru-RU" sz="2800" dirty="0">
                <a:latin typeface="Segoe UI" panose="020B0502040204020203" pitchFamily="34" charset="0"/>
                <a:ea typeface="Times New Roman" panose="02020603050405020304" pitchFamily="18" charset="0"/>
                <a:cs typeface="Segoe UI" panose="020B0502040204020203" pitchFamily="34" charset="0"/>
              </a:rPr>
              <a:t>, при стечении  согласных в начале слова первый согласный опускается: [ПАТЬ] вместо спать, [КУЙКА] вместо шкурка, [НИСЬКА] вместо книжка и т.п. Иногда опускается начальный гласный звук: [ПАДЕТ] вместо упадет</a:t>
            </a:r>
            <a:r>
              <a:rPr lang="ru-RU" sz="2800" dirty="0" smtClean="0">
                <a:latin typeface="Segoe UI" panose="020B0502040204020203" pitchFamily="34" charset="0"/>
                <a:ea typeface="Times New Roman" panose="02020603050405020304" pitchFamily="18" charset="0"/>
                <a:cs typeface="Segoe UI" panose="020B0502040204020203" pitchFamily="34" charset="0"/>
              </a:rPr>
              <a:t>.</a:t>
            </a: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К </a:t>
            </a:r>
            <a:r>
              <a:rPr lang="ru-RU" sz="2800" dirty="0">
                <a:latin typeface="Segoe UI" panose="020B0502040204020203" pitchFamily="34" charset="0"/>
                <a:ea typeface="Times New Roman" panose="02020603050405020304" pitchFamily="18" charset="0"/>
                <a:cs typeface="Segoe UI" panose="020B0502040204020203" pitchFamily="34" charset="0"/>
              </a:rPr>
              <a:t>концу третьего года жизни эти сокращения уходят.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Отмечаются нарушения слоговой структуры слов: [ЛЯСЁ] вместо хорошо, [ПАЛЯМ] вместо пополам, [ЛИВАТЬ] вместо поливать.</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498175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711200" y="1041738"/>
            <a:ext cx="10922000" cy="3877985"/>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Младший дошкольный возраст (от 3-х до 4-х лет</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a:t>
            </a:r>
          </a:p>
          <a:p>
            <a:endParaRPr lang="ru-RU" sz="2800" dirty="0" smtClean="0">
              <a:effectLst/>
              <a:latin typeface="Times New Roman" panose="02020603050405020304" pitchFamily="18"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Словарь</a:t>
            </a:r>
          </a:p>
          <a:p>
            <a:endParaRPr lang="ru-RU" sz="2800" dirty="0" smtClean="0">
              <a:effectLst/>
              <a:latin typeface="Times New Roman" panose="02020603050405020304" pitchFamily="18" charset="0"/>
              <a:ea typeface="Times New Roman" panose="02020603050405020304" pitchFamily="18" charset="0"/>
            </a:endParaRPr>
          </a:p>
          <a:p>
            <a:r>
              <a:rPr lang="ru-RU" sz="2800" dirty="0">
                <a:latin typeface="Segoe UI" panose="020B0502040204020203" pitchFamily="34" charset="0"/>
                <a:ea typeface="Times New Roman" panose="02020603050405020304" pitchFamily="18" charset="0"/>
              </a:rPr>
              <a:t>К трем годам в  словаре ребенка от восьмисот до тысячи слов, а к концу четвертого года уже около полутора тысяч слов</a:t>
            </a:r>
            <a:r>
              <a:rPr lang="ru-RU" sz="2800" dirty="0" smtClean="0">
                <a:latin typeface="Segoe UI" panose="020B0502040204020203" pitchFamily="34" charset="0"/>
                <a:ea typeface="Times New Roman" panose="02020603050405020304" pitchFamily="18" charset="0"/>
              </a:rPr>
              <a:t>.</a:t>
            </a:r>
          </a:p>
          <a:p>
            <a:r>
              <a:rPr lang="ru-RU" sz="2800" dirty="0" smtClean="0">
                <a:latin typeface="Segoe UI" panose="020B0502040204020203" pitchFamily="34" charset="0"/>
                <a:ea typeface="Times New Roman" panose="02020603050405020304" pitchFamily="18" charset="0"/>
              </a:rPr>
              <a:t> </a:t>
            </a:r>
          </a:p>
          <a:p>
            <a:r>
              <a:rPr lang="ru-RU" sz="2800" dirty="0" smtClean="0">
                <a:latin typeface="Segoe UI" panose="020B0502040204020203" pitchFamily="34" charset="0"/>
                <a:ea typeface="Times New Roman" panose="02020603050405020304" pitchFamily="18" charset="0"/>
              </a:rPr>
              <a:t>Представлены </a:t>
            </a:r>
            <a:r>
              <a:rPr lang="ru-RU" sz="2800" dirty="0">
                <a:latin typeface="Segoe UI" panose="020B0502040204020203" pitchFamily="34" charset="0"/>
                <a:ea typeface="Times New Roman" panose="02020603050405020304" pitchFamily="18" charset="0"/>
              </a:rPr>
              <a:t>все части речи, кроме причастий и деепричастий. </a:t>
            </a:r>
            <a:endParaRPr lang="ru-RU" sz="2800" dirty="0" smtClean="0">
              <a:effectLst/>
              <a:latin typeface="Times New Roman" panose="02020603050405020304" pitchFamily="18" charset="0"/>
              <a:ea typeface="Times New Roman" panose="02020603050405020304" pitchFamily="18" charset="0"/>
            </a:endParaRPr>
          </a:p>
          <a:p>
            <a:r>
              <a:rPr lang="ru-RU" dirty="0">
                <a:latin typeface="Segoe UI" panose="020B0502040204020203" pitchFamily="34"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02744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772160" y="609600"/>
            <a:ext cx="11023600" cy="5262979"/>
          </a:xfrm>
          <a:prstGeom prst="rect">
            <a:avLst/>
          </a:prstGeom>
        </p:spPr>
        <p:txBody>
          <a:bodyPr wrap="square">
            <a:spAutoFit/>
          </a:bodyPr>
          <a:lstStyle/>
          <a:p>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Грамматический строй </a:t>
            </a:r>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речи</a:t>
            </a: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В речи ребенка четвертого года жизни еще встречаются грамматические ошибки:  [ДЕРЕВЫ ]вместо ДЕРЕВЬЯ, [ПЕНИ] вместо ПНИ, [ЛОШАДИЙ] вместо ЛОШАДИНЫЙ, [СОЛДАТОВ] вместо СОЛДАТ и т.п</a:t>
            </a:r>
            <a:r>
              <a:rPr lang="ru-RU" sz="2800" dirty="0" smtClean="0">
                <a:latin typeface="Segoe UI" panose="020B0502040204020203" pitchFamily="34" charset="0"/>
                <a:ea typeface="Times New Roman" panose="02020603050405020304" pitchFamily="18" charset="0"/>
                <a:cs typeface="Segoe UI" panose="020B0502040204020203" pitchFamily="34" charset="0"/>
              </a:rPr>
              <a:t>.</a:t>
            </a: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Ребенок активного овладевает  навыками словообразования.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В речи ребенка представлены простые распространенные предложения и сложные предложения различной конструкции. Ребенок задает много вопросов</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655960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Прямоугольник 4"/>
          <p:cNvSpPr/>
          <p:nvPr/>
        </p:nvSpPr>
        <p:spPr>
          <a:xfrm>
            <a:off x="523420" y="916497"/>
            <a:ext cx="11543242" cy="5279204"/>
          </a:xfrm>
          <a:prstGeom prst="rect">
            <a:avLst/>
          </a:prstGeom>
        </p:spPr>
        <p:txBody>
          <a:bodyPr wrap="square">
            <a:spAutoFit/>
          </a:bodyPr>
          <a:lstStyle/>
          <a:p>
            <a:r>
              <a:rPr lang="ru-RU" sz="2800" dirty="0">
                <a:latin typeface="Segoe UI" panose="020B0502040204020203" pitchFamily="34" charset="0"/>
                <a:ea typeface="Times New Roman" panose="02020603050405020304" pitchFamily="18" charset="0"/>
                <a:cs typeface="Segoe UI" panose="020B0502040204020203" pitchFamily="34" charset="0"/>
              </a:rPr>
              <a:t>Появление и дальнейшее развитие речи зависит от  ряда факторов: </a:t>
            </a:r>
            <a:endParaRPr lang="en-US" sz="2800" dirty="0" smtClean="0">
              <a:latin typeface="Segoe UI" panose="020B0502040204020203" pitchFamily="34" charset="0"/>
              <a:ea typeface="Times New Roman" panose="02020603050405020304" pitchFamily="18" charset="0"/>
              <a:cs typeface="Segoe UI" panose="020B0502040204020203" pitchFamily="34" charset="0"/>
            </a:endParaRPr>
          </a:p>
          <a:p>
            <a:pPr>
              <a:lnSpc>
                <a:spcPct val="150000"/>
              </a:lnSpc>
            </a:pPr>
            <a:endParaRPr lang="ru-RU" sz="2400" dirty="0" smtClean="0">
              <a:effectLst/>
              <a:latin typeface="Segoe UI" panose="020B0502040204020203" pitchFamily="34" charset="0"/>
              <a:ea typeface="Times New Roman" panose="02020603050405020304" pitchFamily="18" charset="0"/>
              <a:cs typeface="Segoe UI" panose="020B0502040204020203" pitchFamily="34" charset="0"/>
            </a:endParaRPr>
          </a:p>
          <a:p>
            <a:pPr marL="342900" lvl="0" indent="-342900">
              <a:lnSpc>
                <a:spcPct val="150000"/>
              </a:lnSpc>
              <a:buFont typeface="Symbol" panose="05050102010706020507" pitchFamily="18" charset="2"/>
              <a:buChar char=""/>
              <a:tabLst>
                <a:tab pos="457200" algn="l"/>
              </a:tabLst>
            </a:pPr>
            <a:r>
              <a:rPr lang="ru-RU" sz="2800" dirty="0">
                <a:latin typeface="Segoe UI" panose="020B0502040204020203" pitchFamily="34" charset="0"/>
                <a:ea typeface="Times New Roman" panose="02020603050405020304" pitchFamily="18" charset="0"/>
                <a:cs typeface="Segoe UI" panose="020B0502040204020203" pitchFamily="34" charset="0"/>
              </a:rPr>
              <a:t>определенной степени зрелости коры головного </a:t>
            </a:r>
            <a:r>
              <a:rPr lang="ru-RU" sz="2800" dirty="0" smtClean="0">
                <a:latin typeface="Segoe UI" panose="020B0502040204020203" pitchFamily="34" charset="0"/>
                <a:ea typeface="Times New Roman" panose="02020603050405020304" pitchFamily="18" charset="0"/>
                <a:cs typeface="Segoe UI" panose="020B0502040204020203" pitchFamily="34" charset="0"/>
              </a:rPr>
              <a:t>мозга</a:t>
            </a:r>
            <a:endParaRPr lang="ru-RU" sz="2400" dirty="0" smtClean="0">
              <a:effectLst/>
              <a:latin typeface="Segoe UI" panose="020B0502040204020203" pitchFamily="34" charset="0"/>
              <a:ea typeface="Times New Roman" panose="02020603050405020304" pitchFamily="18" charset="0"/>
              <a:cs typeface="Segoe UI" panose="020B0502040204020203" pitchFamily="34" charset="0"/>
            </a:endParaRPr>
          </a:p>
          <a:p>
            <a:pPr marL="342900" lvl="0" indent="-342900">
              <a:lnSpc>
                <a:spcPct val="150000"/>
              </a:lnSpc>
              <a:buFont typeface="Symbol" panose="05050102010706020507" pitchFamily="18" charset="2"/>
              <a:buChar char=""/>
              <a:tabLst>
                <a:tab pos="457200" algn="l"/>
              </a:tabLst>
            </a:pPr>
            <a:r>
              <a:rPr lang="ru-RU" sz="2800" dirty="0">
                <a:latin typeface="Segoe UI" panose="020B0502040204020203" pitchFamily="34" charset="0"/>
                <a:ea typeface="Times New Roman" panose="02020603050405020304" pitchFamily="18" charset="0"/>
                <a:cs typeface="Segoe UI" panose="020B0502040204020203" pitchFamily="34" charset="0"/>
              </a:rPr>
              <a:t>определенного уровня развития всех органов </a:t>
            </a:r>
            <a:r>
              <a:rPr lang="ru-RU" sz="2800" dirty="0" smtClean="0">
                <a:latin typeface="Segoe UI" panose="020B0502040204020203" pitchFamily="34" charset="0"/>
                <a:ea typeface="Times New Roman" panose="02020603050405020304" pitchFamily="18" charset="0"/>
                <a:cs typeface="Segoe UI" panose="020B0502040204020203" pitchFamily="34" charset="0"/>
              </a:rPr>
              <a:t>чувств</a:t>
            </a:r>
            <a:endParaRPr lang="ru-RU" sz="2400" dirty="0" smtClean="0">
              <a:effectLst/>
              <a:latin typeface="Segoe UI" panose="020B0502040204020203" pitchFamily="34" charset="0"/>
              <a:ea typeface="Times New Roman" panose="02020603050405020304" pitchFamily="18" charset="0"/>
              <a:cs typeface="Segoe UI" panose="020B0502040204020203" pitchFamily="34" charset="0"/>
            </a:endParaRPr>
          </a:p>
          <a:p>
            <a:pPr marL="342900" lvl="0" indent="-342900">
              <a:lnSpc>
                <a:spcPct val="150000"/>
              </a:lnSpc>
              <a:buFont typeface="Symbol" panose="05050102010706020507" pitchFamily="18" charset="2"/>
              <a:buChar char=""/>
              <a:tabLst>
                <a:tab pos="457200" algn="l"/>
              </a:tabLst>
            </a:pPr>
            <a:r>
              <a:rPr lang="ru-RU" sz="2800" dirty="0">
                <a:latin typeface="Segoe UI" panose="020B0502040204020203" pitchFamily="34" charset="0"/>
                <a:ea typeface="Times New Roman" panose="02020603050405020304" pitchFamily="18" charset="0"/>
                <a:cs typeface="Segoe UI" panose="020B0502040204020203" pitchFamily="34" charset="0"/>
              </a:rPr>
              <a:t>наличия речевой среды, речевого </a:t>
            </a:r>
            <a:r>
              <a:rPr lang="ru-RU" sz="2800" dirty="0" smtClean="0">
                <a:latin typeface="Segoe UI" panose="020B0502040204020203" pitchFamily="34" charset="0"/>
                <a:ea typeface="Times New Roman" panose="02020603050405020304" pitchFamily="18" charset="0"/>
                <a:cs typeface="Segoe UI" panose="020B0502040204020203" pitchFamily="34" charset="0"/>
              </a:rPr>
              <a:t>окружения</a:t>
            </a:r>
            <a:endParaRPr lang="ru-RU" sz="2400" dirty="0" smtClean="0">
              <a:effectLst/>
              <a:latin typeface="Segoe UI" panose="020B0502040204020203" pitchFamily="34" charset="0"/>
              <a:ea typeface="Times New Roman" panose="02020603050405020304" pitchFamily="18" charset="0"/>
              <a:cs typeface="Segoe UI" panose="020B0502040204020203" pitchFamily="34" charset="0"/>
            </a:endParaRPr>
          </a:p>
          <a:p>
            <a:pPr marL="342900" lvl="0" indent="-342900">
              <a:lnSpc>
                <a:spcPct val="150000"/>
              </a:lnSpc>
              <a:buFont typeface="Symbol" panose="05050102010706020507" pitchFamily="18" charset="2"/>
              <a:buChar char=""/>
              <a:tabLst>
                <a:tab pos="457200" algn="l"/>
              </a:tabLst>
            </a:pPr>
            <a:r>
              <a:rPr lang="ru-RU" sz="2800" dirty="0">
                <a:latin typeface="Segoe UI" panose="020B0502040204020203" pitchFamily="34" charset="0"/>
                <a:ea typeface="Times New Roman" panose="02020603050405020304" pitchFamily="18" charset="0"/>
                <a:cs typeface="Segoe UI" panose="020B0502040204020203" pitchFamily="34" charset="0"/>
              </a:rPr>
              <a:t>состояния психофизического здоровья </a:t>
            </a:r>
            <a:r>
              <a:rPr lang="ru-RU" sz="2800" dirty="0" smtClean="0">
                <a:latin typeface="Segoe UI" panose="020B0502040204020203" pitchFamily="34" charset="0"/>
                <a:ea typeface="Times New Roman" panose="02020603050405020304" pitchFamily="18" charset="0"/>
                <a:cs typeface="Segoe UI" panose="020B0502040204020203" pitchFamily="34" charset="0"/>
              </a:rPr>
              <a:t>ребенка</a:t>
            </a:r>
            <a:endParaRPr lang="ru-RU" sz="2400" dirty="0" smtClean="0">
              <a:effectLst/>
              <a:latin typeface="Segoe UI" panose="020B0502040204020203" pitchFamily="34" charset="0"/>
              <a:ea typeface="Times New Roman" panose="02020603050405020304" pitchFamily="18" charset="0"/>
              <a:cs typeface="Segoe UI" panose="020B0502040204020203" pitchFamily="34" charset="0"/>
            </a:endParaRPr>
          </a:p>
          <a:p>
            <a:pPr marL="342900" lvl="0" indent="-342900">
              <a:lnSpc>
                <a:spcPct val="150000"/>
              </a:lnSpc>
              <a:buFont typeface="Symbol" panose="05050102010706020507" pitchFamily="18" charset="2"/>
              <a:buChar char=""/>
              <a:tabLst>
                <a:tab pos="457200" algn="l"/>
              </a:tabLst>
            </a:pPr>
            <a:r>
              <a:rPr lang="ru-RU" sz="2800" dirty="0">
                <a:latin typeface="Segoe UI" panose="020B0502040204020203" pitchFamily="34" charset="0"/>
                <a:ea typeface="Times New Roman" panose="02020603050405020304" pitchFamily="18" charset="0"/>
                <a:cs typeface="Segoe UI" panose="020B0502040204020203" pitchFamily="34" charset="0"/>
              </a:rPr>
              <a:t>потребности пользоваться речью как основным </a:t>
            </a:r>
            <a:r>
              <a:rPr lang="ru-RU" sz="2800" dirty="0" smtClean="0">
                <a:latin typeface="Segoe UI" panose="020B0502040204020203" pitchFamily="34" charset="0"/>
                <a:ea typeface="Times New Roman" panose="02020603050405020304" pitchFamily="18" charset="0"/>
                <a:cs typeface="Segoe UI" panose="020B0502040204020203" pitchFamily="34" charset="0"/>
              </a:rPr>
              <a:t>способом</a:t>
            </a:r>
            <a:r>
              <a:rPr lang="en-US" sz="2800" dirty="0" smtClean="0">
                <a:latin typeface="Segoe UI" panose="020B0502040204020203" pitchFamily="34" charset="0"/>
                <a:ea typeface="Times New Roman" panose="02020603050405020304" pitchFamily="18" charset="0"/>
                <a:cs typeface="Segoe UI" panose="020B0502040204020203" pitchFamily="34" charset="0"/>
              </a:rPr>
              <a:t> </a:t>
            </a:r>
            <a:r>
              <a:rPr lang="ru-RU" sz="2800" dirty="0" smtClean="0">
                <a:latin typeface="Segoe UI" panose="020B0502040204020203" pitchFamily="34" charset="0"/>
                <a:ea typeface="Times New Roman" panose="02020603050405020304" pitchFamily="18" charset="0"/>
                <a:cs typeface="Segoe UI" panose="020B0502040204020203" pitchFamily="34" charset="0"/>
              </a:rPr>
              <a:t>общения</a:t>
            </a:r>
            <a:endParaRPr lang="ru-RU" sz="24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dirty="0">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72166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579120" y="801638"/>
            <a:ext cx="11033760" cy="4124206"/>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Связная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речь</a:t>
            </a:r>
          </a:p>
          <a:p>
            <a:endParaRPr lang="ru-RU" sz="1600" dirty="0" smtClean="0">
              <a:effectLst/>
              <a:latin typeface="Times New Roman" panose="02020603050405020304" pitchFamily="18" charset="0"/>
              <a:ea typeface="Times New Roman" panose="02020603050405020304" pitchFamily="18" charset="0"/>
            </a:endParaRPr>
          </a:p>
          <a:p>
            <a:r>
              <a:rPr lang="ru-RU" sz="2800" dirty="0">
                <a:latin typeface="Segoe UI" panose="020B0502040204020203" pitchFamily="34" charset="0"/>
                <a:ea typeface="Times New Roman" panose="02020603050405020304" pitchFamily="18" charset="0"/>
              </a:rPr>
              <a:t>Малыш  овладел диалогической формой речи и часто выступает инициатором общения, по образцу или предложенному плану может составить описательный рассказ об игрушке, по вопросам может составить рассказ по серии сюжетных картинок или по простой сюжетной картинке. </a:t>
            </a:r>
            <a:endParaRPr lang="ru-RU" sz="2800" dirty="0" smtClean="0">
              <a:latin typeface="Segoe UI" panose="020B0502040204020203" pitchFamily="34" charset="0"/>
              <a:ea typeface="Times New Roman" panose="02020603050405020304" pitchFamily="18" charset="0"/>
            </a:endParaRPr>
          </a:p>
          <a:p>
            <a:endParaRPr lang="ru-RU"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Малыш </a:t>
            </a:r>
            <a:r>
              <a:rPr lang="ru-RU" sz="2800" dirty="0">
                <a:latin typeface="Segoe UI" panose="020B0502040204020203" pitchFamily="34" charset="0"/>
                <a:ea typeface="Times New Roman" panose="02020603050405020304" pitchFamily="18" charset="0"/>
              </a:rPr>
              <a:t>легко запоминает и рассказывает небольшие стихи и </a:t>
            </a:r>
            <a:r>
              <a:rPr lang="ru-RU" sz="2800" dirty="0" err="1">
                <a:latin typeface="Segoe UI" panose="020B0502040204020203" pitchFamily="34" charset="0"/>
                <a:ea typeface="Times New Roman" panose="02020603050405020304" pitchFamily="18" charset="0"/>
              </a:rPr>
              <a:t>потешки</a:t>
            </a:r>
            <a:r>
              <a:rPr lang="ru-RU" sz="2800" dirty="0">
                <a:latin typeface="Segoe UI" panose="020B0502040204020203" pitchFamily="34"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06163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74320" y="278120"/>
            <a:ext cx="11704320" cy="6001643"/>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Фонетико-фонематическая сторона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речи</a:t>
            </a:r>
          </a:p>
          <a:p>
            <a:endParaRPr lang="ru-RU" sz="1600" dirty="0" smtClean="0">
              <a:effectLst/>
              <a:latin typeface="Times New Roman" panose="02020603050405020304" pitchFamily="18" charset="0"/>
              <a:ea typeface="Times New Roman" panose="02020603050405020304" pitchFamily="18" charset="0"/>
            </a:endParaRPr>
          </a:p>
          <a:p>
            <a:r>
              <a:rPr lang="ru-RU" sz="2800" dirty="0">
                <a:latin typeface="Segoe UI" panose="020B0502040204020203" pitchFamily="34" charset="0"/>
                <a:ea typeface="Times New Roman" panose="02020603050405020304" pitchFamily="18" charset="0"/>
              </a:rPr>
              <a:t>Исчезает смягчение твердых согласных </a:t>
            </a:r>
            <a:r>
              <a:rPr lang="ru-RU" sz="2800" dirty="0" smtClean="0">
                <a:latin typeface="Segoe UI" panose="020B0502040204020203" pitchFamily="34" charset="0"/>
                <a:ea typeface="Times New Roman" panose="02020603050405020304" pitchFamily="18" charset="0"/>
              </a:rPr>
              <a:t>звуков. </a:t>
            </a:r>
          </a:p>
          <a:p>
            <a:r>
              <a:rPr lang="ru-RU" sz="2800" dirty="0" smtClean="0">
                <a:latin typeface="Segoe UI" panose="020B0502040204020203" pitchFamily="34" charset="0"/>
                <a:ea typeface="Times New Roman" panose="02020603050405020304" pitchFamily="18" charset="0"/>
              </a:rPr>
              <a:t>Малыш </a:t>
            </a:r>
            <a:r>
              <a:rPr lang="ru-RU" sz="2800" dirty="0">
                <a:latin typeface="Segoe UI" panose="020B0502040204020203" pitchFamily="34" charset="0"/>
                <a:ea typeface="Times New Roman" panose="02020603050405020304" pitchFamily="18" charset="0"/>
              </a:rPr>
              <a:t>осваивает йотированные звуки (ЕДУ, ЯМА, ЮГ</a:t>
            </a:r>
            <a:r>
              <a:rPr lang="ru-RU" sz="2800" dirty="0" smtClean="0">
                <a:latin typeface="Segoe UI" panose="020B0502040204020203" pitchFamily="34" charset="0"/>
                <a:ea typeface="Times New Roman" panose="02020603050405020304" pitchFamily="18" charset="0"/>
              </a:rPr>
              <a:t>).</a:t>
            </a:r>
          </a:p>
          <a:p>
            <a:r>
              <a:rPr lang="ru-RU" sz="2800" dirty="0" smtClean="0">
                <a:latin typeface="Segoe UI" panose="020B0502040204020203" pitchFamily="34" charset="0"/>
                <a:ea typeface="Times New Roman" panose="02020603050405020304" pitchFamily="18" charset="0"/>
              </a:rPr>
              <a:t>Отмечается </a:t>
            </a:r>
            <a:r>
              <a:rPr lang="ru-RU" sz="2800" dirty="0">
                <a:latin typeface="Segoe UI" panose="020B0502040204020203" pitchFamily="34" charset="0"/>
                <a:ea typeface="Times New Roman" panose="02020603050405020304" pitchFamily="18" charset="0"/>
              </a:rPr>
              <a:t>нарушение произношения свистящих, шипящих, аффрикат, и сонорных звуков. </a:t>
            </a:r>
            <a:endParaRPr lang="ru-RU" sz="2800" dirty="0" smtClean="0">
              <a:latin typeface="Segoe UI" panose="020B0502040204020203" pitchFamily="34" charset="0"/>
              <a:ea typeface="Times New Roman" panose="02020603050405020304" pitchFamily="18"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Правда, </a:t>
            </a:r>
            <a:r>
              <a:rPr lang="ru-RU" sz="2800" dirty="0">
                <a:latin typeface="Segoe UI" panose="020B0502040204020203" pitchFamily="34" charset="0"/>
                <a:ea typeface="Times New Roman" panose="02020603050405020304" pitchFamily="18" charset="0"/>
              </a:rPr>
              <a:t>у большинства детей появляется звук [Л’]. Сложные звуки </a:t>
            </a:r>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по-прежнему </a:t>
            </a:r>
            <a:r>
              <a:rPr lang="ru-RU" sz="2800" dirty="0">
                <a:latin typeface="Segoe UI" panose="020B0502040204020203" pitchFamily="34" charset="0"/>
                <a:ea typeface="Times New Roman" panose="02020603050405020304" pitchFamily="18" charset="0"/>
              </a:rPr>
              <a:t>заменяются более простыми (например, [С] на [Т], [Т’] или [С’], [Р] на [</a:t>
            </a:r>
            <a:r>
              <a:rPr lang="en-US" sz="2800" dirty="0">
                <a:latin typeface="Segoe UI" panose="020B0502040204020203" pitchFamily="34" charset="0"/>
                <a:ea typeface="Times New Roman" panose="02020603050405020304" pitchFamily="18" charset="0"/>
              </a:rPr>
              <a:t>J</a:t>
            </a:r>
            <a:r>
              <a:rPr lang="ru-RU" sz="2800" dirty="0">
                <a:latin typeface="Segoe UI" panose="020B0502040204020203" pitchFamily="34" charset="0"/>
                <a:ea typeface="Times New Roman" panose="02020603050405020304" pitchFamily="18" charset="0"/>
              </a:rPr>
              <a:t>], [Л’] или опускается и т.п.). </a:t>
            </a:r>
            <a:endParaRPr lang="ru-RU" sz="2800" dirty="0" smtClean="0">
              <a:latin typeface="Segoe UI" panose="020B0502040204020203" pitchFamily="34" charset="0"/>
              <a:ea typeface="Times New Roman" panose="02020603050405020304" pitchFamily="18"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К </a:t>
            </a:r>
            <a:r>
              <a:rPr lang="ru-RU" sz="2800" dirty="0">
                <a:latin typeface="Segoe UI" panose="020B0502040204020203" pitchFamily="34" charset="0"/>
                <a:ea typeface="Times New Roman" panose="02020603050405020304" pitchFamily="18" charset="0"/>
              </a:rPr>
              <a:t>четырем годам большая часть детей правильно произносит свистящие звуки: [С], [С’], [З], [З’] и хорошо различает их в речевом потоке. Развивается фонематическое восприятие</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94535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599440" y="726778"/>
            <a:ext cx="10617200" cy="4739759"/>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Средний дошкольный возраст (от 4-х до 5-и лет)</a:t>
            </a:r>
            <a:endParaRPr lang="ru-RU" sz="3200" dirty="0" smtClean="0">
              <a:effectLst/>
              <a:latin typeface="Segoe UI Semibold" panose="020B0702040204020203" pitchFamily="34" charset="0"/>
              <a:ea typeface="Times New Roman" panose="02020603050405020304" pitchFamily="18" charset="0"/>
              <a:cs typeface="Segoe UI Semibold" panose="020B0702040204020203" pitchFamily="34" charset="0"/>
            </a:endParaRPr>
          </a:p>
          <a:p>
            <a:pPr indent="449580"/>
            <a:r>
              <a:rPr lang="ru-RU" dirty="0">
                <a:latin typeface="Segoe UI" panose="020B0502040204020203" pitchFamily="34" charset="0"/>
                <a:ea typeface="Times New Roman" panose="02020603050405020304" pitchFamily="18" charset="0"/>
              </a:rPr>
              <a:t> </a:t>
            </a:r>
            <a:endParaRPr lang="ru-RU" sz="1600" dirty="0" smtClean="0">
              <a:effectLst/>
              <a:latin typeface="Times New Roman" panose="02020603050405020304" pitchFamily="18"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Словарь</a:t>
            </a: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В словаре ребенка среднего дошкольного возраста около двух тысяч слов.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Ребенок </a:t>
            </a:r>
            <a:r>
              <a:rPr lang="ru-RU" sz="2800" dirty="0">
                <a:latin typeface="Segoe UI" panose="020B0502040204020203" pitchFamily="34" charset="0"/>
                <a:ea typeface="Times New Roman" panose="02020603050405020304" pitchFamily="18" charset="0"/>
                <a:cs typeface="Segoe UI" panose="020B0502040204020203" pitchFamily="34" charset="0"/>
              </a:rPr>
              <a:t>овладевает сложными предлогами.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Представлены </a:t>
            </a:r>
            <a:r>
              <a:rPr lang="ru-RU" sz="2800" dirty="0">
                <a:latin typeface="Segoe UI" panose="020B0502040204020203" pitchFamily="34" charset="0"/>
                <a:ea typeface="Times New Roman" panose="02020603050405020304" pitchFamily="18" charset="0"/>
                <a:cs typeface="Segoe UI" panose="020B0502040204020203" pitchFamily="34" charset="0"/>
              </a:rPr>
              <a:t>все части речи, кроме причастий и деепричастий. </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545761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467360" y="737999"/>
            <a:ext cx="10891520" cy="4985980"/>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Грамматический строй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речи</a:t>
            </a:r>
          </a:p>
          <a:p>
            <a:endParaRPr lang="ru-RU" sz="16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У ребенка пятого  года жизни в </a:t>
            </a:r>
            <a:r>
              <a:rPr lang="ru-RU" sz="2800" dirty="0" smtClean="0">
                <a:latin typeface="Segoe UI" panose="020B0502040204020203" pitchFamily="34" charset="0"/>
                <a:ea typeface="Times New Roman" panose="02020603050405020304" pitchFamily="18" charset="0"/>
                <a:cs typeface="Segoe UI" panose="020B0502040204020203" pitchFamily="34" charset="0"/>
              </a:rPr>
              <a:t>речи </a:t>
            </a:r>
            <a:r>
              <a:rPr lang="ru-RU" sz="2800" dirty="0">
                <a:latin typeface="Segoe UI" panose="020B0502040204020203" pitchFamily="34" charset="0"/>
                <a:ea typeface="Times New Roman" panose="02020603050405020304" pitchFamily="18" charset="0"/>
                <a:cs typeface="Segoe UI" panose="020B0502040204020203" pitchFamily="34" charset="0"/>
              </a:rPr>
              <a:t>значительно сокращается количество грамматических ошибок. Но отдельные ошибки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все-таки </a:t>
            </a:r>
            <a:r>
              <a:rPr lang="ru-RU" sz="2800" dirty="0">
                <a:latin typeface="Segoe UI" panose="020B0502040204020203" pitchFamily="34" charset="0"/>
                <a:ea typeface="Times New Roman" panose="02020603050405020304" pitchFamily="18" charset="0"/>
                <a:cs typeface="Segoe UI" panose="020B0502040204020203" pitchFamily="34" charset="0"/>
              </a:rPr>
              <a:t>отмечаются.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В речи представлены простые распространенные предложения даже с противопоставлением и сложные предложения различной конструкции.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У ребенка совершенствуются навыки словообразования. </a:t>
            </a:r>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dirty="0">
                <a:latin typeface="Segoe UI" panose="020B0502040204020203" pitchFamily="34"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6506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86080" y="345440"/>
            <a:ext cx="11612880" cy="6001643"/>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Фразовая речь, связная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речь</a:t>
            </a:r>
          </a:p>
          <a:p>
            <a:endParaRPr lang="ru-RU" sz="1600" dirty="0" smtClean="0">
              <a:effectLst/>
              <a:latin typeface="Times New Roman" panose="02020603050405020304" pitchFamily="18" charset="0"/>
              <a:ea typeface="Times New Roman" panose="02020603050405020304" pitchFamily="18" charset="0"/>
            </a:endParaRPr>
          </a:p>
          <a:p>
            <a:r>
              <a:rPr lang="ru-RU" sz="2800" dirty="0">
                <a:latin typeface="Segoe UI" panose="020B0502040204020203" pitchFamily="34" charset="0"/>
                <a:ea typeface="Times New Roman" panose="02020603050405020304" pitchFamily="18" charset="0"/>
              </a:rPr>
              <a:t>Ребенком  используются различные формы общения (диалогическая и монологическая речь, ситуативная и контекстная речь), он с удовольствием общается со сверстниками и взрослыми, задает взрослым много вопросов</a:t>
            </a:r>
            <a:r>
              <a:rPr lang="ru-RU" sz="2800" dirty="0" smtClean="0">
                <a:latin typeface="Segoe UI" panose="020B0502040204020203" pitchFamily="34" charset="0"/>
                <a:ea typeface="Times New Roman" panose="02020603050405020304" pitchFamily="18" charset="0"/>
              </a:rPr>
              <a:t>.</a:t>
            </a: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Малыш </a:t>
            </a:r>
            <a:r>
              <a:rPr lang="ru-RU" sz="2800" dirty="0">
                <a:latin typeface="Segoe UI" panose="020B0502040204020203" pitchFamily="34" charset="0"/>
                <a:ea typeface="Times New Roman" panose="02020603050405020304" pitchFamily="18" charset="0"/>
              </a:rPr>
              <a:t>может пересказать хорошо знакомую сказку или только что прочитанный небольшой рассказ, не испытывает затруднений при составлении описательного рассказа об игрушке, предмете по предложенному взрослым плану или алгоритму, может составить рассказ из трех-четырех предложений по серии картинок. </a:t>
            </a:r>
            <a:endParaRPr lang="ru-RU" sz="2800" dirty="0" smtClean="0">
              <a:latin typeface="Segoe UI" panose="020B0502040204020203" pitchFamily="34" charset="0"/>
              <a:ea typeface="Times New Roman" panose="02020603050405020304" pitchFamily="18"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Ребенок </a:t>
            </a:r>
            <a:r>
              <a:rPr lang="ru-RU" sz="2800" dirty="0">
                <a:latin typeface="Segoe UI" panose="020B0502040204020203" pitchFamily="34" charset="0"/>
                <a:ea typeface="Times New Roman" panose="02020603050405020304" pitchFamily="18" charset="0"/>
              </a:rPr>
              <a:t>с удовольствием выразительно рассказывает стихи.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0609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14960" y="628918"/>
            <a:ext cx="11877040" cy="4708981"/>
          </a:xfrm>
          <a:prstGeom prst="rect">
            <a:avLst/>
          </a:prstGeom>
        </p:spPr>
        <p:txBody>
          <a:bodyPr wrap="square">
            <a:spAutoFit/>
          </a:bodyPr>
          <a:lstStyle/>
          <a:p>
            <a:pPr>
              <a:tabLst>
                <a:tab pos="4086225" algn="l"/>
              </a:tabLst>
            </a:pPr>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Фонетико-фонематическая сторона речи	</a:t>
            </a:r>
            <a:endPar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endParaRPr>
          </a:p>
          <a:p>
            <a:pPr>
              <a:tabLst>
                <a:tab pos="4086225" algn="l"/>
              </a:tabLst>
            </a:pPr>
            <a:endParaRPr lang="ru-RU" sz="1600" dirty="0" smtClean="0">
              <a:effectLst/>
              <a:latin typeface="Times New Roman" panose="02020603050405020304" pitchFamily="18" charset="0"/>
              <a:ea typeface="Times New Roman" panose="02020603050405020304" pitchFamily="18" charset="0"/>
            </a:endParaRPr>
          </a:p>
          <a:p>
            <a:pPr>
              <a:tabLst>
                <a:tab pos="4086225" algn="l"/>
              </a:tabLst>
            </a:pPr>
            <a:r>
              <a:rPr lang="ru-RU" sz="2800" dirty="0">
                <a:latin typeface="Segoe UI" panose="020B0502040204020203" pitchFamily="34" charset="0"/>
                <a:ea typeface="Times New Roman" panose="02020603050405020304" pitchFamily="18" charset="0"/>
              </a:rPr>
              <a:t>Ребенок осваивает подгруппу свистящих звуков, и уже правильно произносит в речевом потоке все свистящие звуки и дифференцирует их между собой. </a:t>
            </a:r>
            <a:endParaRPr lang="ru-RU" sz="2800" dirty="0" smtClean="0">
              <a:latin typeface="Segoe UI" panose="020B0502040204020203" pitchFamily="34" charset="0"/>
              <a:ea typeface="Times New Roman" panose="02020603050405020304" pitchFamily="18" charset="0"/>
            </a:endParaRPr>
          </a:p>
          <a:p>
            <a:pPr>
              <a:tabLst>
                <a:tab pos="4086225" algn="l"/>
              </a:tabLst>
            </a:pPr>
            <a:endParaRPr lang="ru-RU" sz="2800" dirty="0" smtClean="0">
              <a:latin typeface="Segoe UI" panose="020B0502040204020203" pitchFamily="34" charset="0"/>
              <a:ea typeface="Times New Roman" panose="02020603050405020304" pitchFamily="18" charset="0"/>
            </a:endParaRPr>
          </a:p>
          <a:p>
            <a:pPr>
              <a:tabLst>
                <a:tab pos="4086225" algn="l"/>
              </a:tabLst>
            </a:pPr>
            <a:r>
              <a:rPr lang="ru-RU" sz="2800" dirty="0" smtClean="0">
                <a:latin typeface="Segoe UI" panose="020B0502040204020203" pitchFamily="34" charset="0"/>
                <a:ea typeface="Times New Roman" panose="02020603050405020304" pitchFamily="18" charset="0"/>
              </a:rPr>
              <a:t>Еще </a:t>
            </a:r>
            <a:r>
              <a:rPr lang="ru-RU" sz="2800" dirty="0">
                <a:latin typeface="Segoe UI" panose="020B0502040204020203" pitchFamily="34" charset="0"/>
                <a:ea typeface="Times New Roman" panose="02020603050405020304" pitchFamily="18" charset="0"/>
              </a:rPr>
              <a:t>возможно нарушение произношения шипящих, аффрикат, </a:t>
            </a:r>
            <a:r>
              <a:rPr lang="ru-RU" sz="2800" dirty="0" err="1">
                <a:latin typeface="Segoe UI" panose="020B0502040204020203" pitchFamily="34" charset="0"/>
                <a:ea typeface="Times New Roman" panose="02020603050405020304" pitchFamily="18" charset="0"/>
              </a:rPr>
              <a:t>соноров</a:t>
            </a:r>
            <a:r>
              <a:rPr lang="ru-RU" sz="2800" dirty="0">
                <a:latin typeface="Segoe UI" panose="020B0502040204020203" pitchFamily="34" charset="0"/>
                <a:ea typeface="Times New Roman" panose="02020603050405020304" pitchFamily="18" charset="0"/>
              </a:rPr>
              <a:t>. </a:t>
            </a:r>
            <a:endParaRPr lang="ru-RU" sz="2800" dirty="0" smtClean="0">
              <a:latin typeface="Segoe UI" panose="020B0502040204020203" pitchFamily="34" charset="0"/>
              <a:ea typeface="Times New Roman" panose="02020603050405020304" pitchFamily="18" charset="0"/>
            </a:endParaRPr>
          </a:p>
          <a:p>
            <a:pPr>
              <a:tabLst>
                <a:tab pos="4086225" algn="l"/>
              </a:tabLst>
            </a:pPr>
            <a:endParaRPr lang="ru-RU" sz="2800" dirty="0" smtClean="0">
              <a:latin typeface="Segoe UI" panose="020B0502040204020203" pitchFamily="34" charset="0"/>
              <a:ea typeface="Times New Roman" panose="02020603050405020304" pitchFamily="18" charset="0"/>
            </a:endParaRPr>
          </a:p>
          <a:p>
            <a:pPr>
              <a:tabLst>
                <a:tab pos="4086225" algn="l"/>
              </a:tabLst>
            </a:pPr>
            <a:r>
              <a:rPr lang="ru-RU" sz="2800" dirty="0" smtClean="0">
                <a:latin typeface="Segoe UI" panose="020B0502040204020203" pitchFamily="34" charset="0"/>
                <a:ea typeface="Times New Roman" panose="02020603050405020304" pitchFamily="18" charset="0"/>
              </a:rPr>
              <a:t>Малыш </a:t>
            </a:r>
            <a:r>
              <a:rPr lang="ru-RU" sz="2800" dirty="0">
                <a:latin typeface="Segoe UI" panose="020B0502040204020203" pitchFamily="34" charset="0"/>
                <a:ea typeface="Times New Roman" panose="02020603050405020304" pitchFamily="18" charset="0"/>
              </a:rPr>
              <a:t>легко определяет ударный гласный в начале слов: утка, аист, озеро; может определить очередность звуков в слияниях: ау, </a:t>
            </a:r>
            <a:r>
              <a:rPr lang="ru-RU" sz="2800" dirty="0" err="1">
                <a:latin typeface="Segoe UI" panose="020B0502040204020203" pitchFamily="34" charset="0"/>
                <a:ea typeface="Times New Roman" panose="02020603050405020304" pitchFamily="18" charset="0"/>
              </a:rPr>
              <a:t>уа</a:t>
            </a:r>
            <a:r>
              <a:rPr lang="ru-RU" sz="2800" dirty="0">
                <a:latin typeface="Segoe UI" panose="020B0502040204020203" pitchFamily="34" charset="0"/>
                <a:ea typeface="Times New Roman" panose="02020603050405020304" pitchFamily="18" charset="0"/>
              </a:rPr>
              <a:t>, </a:t>
            </a:r>
            <a:r>
              <a:rPr lang="ru-RU" sz="2800" dirty="0" err="1">
                <a:latin typeface="Segoe UI" panose="020B0502040204020203" pitchFamily="34" charset="0"/>
                <a:ea typeface="Times New Roman" panose="02020603050405020304" pitchFamily="18" charset="0"/>
              </a:rPr>
              <a:t>иа</a:t>
            </a:r>
            <a:r>
              <a:rPr lang="ru-RU" sz="2800" dirty="0">
                <a:latin typeface="Segoe UI" panose="020B0502040204020203" pitchFamily="34"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97360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84480" y="929978"/>
            <a:ext cx="11714480" cy="3570208"/>
          </a:xfrm>
          <a:prstGeom prst="rect">
            <a:avLst/>
          </a:prstGeom>
        </p:spPr>
        <p:txBody>
          <a:bodyPr wrap="square">
            <a:spAutoFit/>
          </a:bodyPr>
          <a:lstStyle/>
          <a:p>
            <a:r>
              <a:rPr lang="ru-RU" sz="3000" dirty="0">
                <a:latin typeface="Segoe UI Semibold" panose="020B0702040204020203" pitchFamily="34" charset="0"/>
                <a:ea typeface="Times New Roman" panose="02020603050405020304" pitchFamily="18" charset="0"/>
                <a:cs typeface="Segoe UI Semibold" panose="020B0702040204020203" pitchFamily="34" charset="0"/>
              </a:rPr>
              <a:t>Старший дошкольный  возраст, старшая группа  (от 5 до 6 лет</a:t>
            </a:r>
            <a:r>
              <a:rPr lang="ru-RU" sz="3000" dirty="0" smtClean="0">
                <a:latin typeface="Segoe UI Semibold" panose="020B0702040204020203" pitchFamily="34" charset="0"/>
                <a:ea typeface="Times New Roman" panose="02020603050405020304" pitchFamily="18" charset="0"/>
                <a:cs typeface="Segoe UI Semibold" panose="020B0702040204020203" pitchFamily="34" charset="0"/>
              </a:rPr>
              <a:t>)</a:t>
            </a: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Словарь</a:t>
            </a: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В словаре ребенка шестого года жизни от двух с половиной до трех тысяч слов, представлены все части речи.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Отмечаются </a:t>
            </a:r>
            <a:r>
              <a:rPr lang="ru-RU" sz="2800" dirty="0">
                <a:latin typeface="Segoe UI" panose="020B0502040204020203" pitchFamily="34" charset="0"/>
                <a:ea typeface="Times New Roman" panose="02020603050405020304" pitchFamily="18" charset="0"/>
                <a:cs typeface="Segoe UI" panose="020B0502040204020203" pitchFamily="34" charset="0"/>
              </a:rPr>
              <a:t>случаи употребления причастий и деепричастий. </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429775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538480" y="1123018"/>
            <a:ext cx="11104880" cy="3662541"/>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Грамматический строй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речи</a:t>
            </a:r>
          </a:p>
          <a:p>
            <a:endParaRPr lang="ru-RU" sz="3200" dirty="0" smtClean="0">
              <a:effectLst/>
              <a:latin typeface="Segoe UI Semibold" panose="020B0702040204020203" pitchFamily="34" charset="0"/>
              <a:ea typeface="Times New Roman" panose="02020603050405020304" pitchFamily="18" charset="0"/>
              <a:cs typeface="Segoe UI Semibold" panose="020B0702040204020203" pitchFamily="34" charset="0"/>
            </a:endParaRPr>
          </a:p>
          <a:p>
            <a:r>
              <a:rPr lang="ru-RU" sz="2800" dirty="0">
                <a:latin typeface="Segoe UI" panose="020B0502040204020203" pitchFamily="34" charset="0"/>
                <a:ea typeface="Times New Roman" panose="02020603050405020304" pitchFamily="18" charset="0"/>
              </a:rPr>
              <a:t>В этот период формируется языковое чутье, что обеспечивает уверенное употребление в самостоятельных высказываниях практически всех грамматических категорий, хотя отдельные грамматические ошибки все еще встречаются. </a:t>
            </a:r>
            <a:endParaRPr lang="ru-RU" sz="2800" dirty="0" smtClean="0">
              <a:latin typeface="Segoe UI" panose="020B0502040204020203" pitchFamily="34" charset="0"/>
              <a:ea typeface="Times New Roman" panose="02020603050405020304" pitchFamily="18"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В </a:t>
            </a:r>
            <a:r>
              <a:rPr lang="ru-RU" sz="2800" dirty="0">
                <a:latin typeface="Segoe UI" panose="020B0502040204020203" pitchFamily="34" charset="0"/>
                <a:ea typeface="Times New Roman" panose="02020603050405020304" pitchFamily="18" charset="0"/>
              </a:rPr>
              <a:t>речи все больше сложноподчиненных предложений.</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8124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426720" y="457260"/>
            <a:ext cx="11399520" cy="5755422"/>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Фразовая речь, связная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речь</a:t>
            </a: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Ребенок шестого года жизни уверенно владеет диалогической и монологической формами речи.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У </a:t>
            </a:r>
            <a:r>
              <a:rPr lang="ru-RU" sz="2800" dirty="0">
                <a:latin typeface="Segoe UI" panose="020B0502040204020203" pitchFamily="34" charset="0"/>
                <a:ea typeface="Times New Roman" panose="02020603050405020304" pitchFamily="18" charset="0"/>
                <a:cs typeface="Segoe UI" panose="020B0502040204020203" pitchFamily="34" charset="0"/>
              </a:rPr>
              <a:t>него сформированы навыки близкого к тексту и краткого пересказа, он может составить рассказ по серии  картинок и по сюжетной картине по предложенному или составленному вместе со взрослым плану, знает и с удовольствием выразительно рассказывает стихи.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Проблем </a:t>
            </a:r>
            <a:r>
              <a:rPr lang="ru-RU" sz="2800" dirty="0">
                <a:latin typeface="Segoe UI" panose="020B0502040204020203" pitchFamily="34" charset="0"/>
                <a:ea typeface="Times New Roman" panose="02020603050405020304" pitchFamily="18" charset="0"/>
                <a:cs typeface="Segoe UI" panose="020B0502040204020203" pitchFamily="34" charset="0"/>
              </a:rPr>
              <a:t>в общении со взрослыми и детьми у него не возникает. </a:t>
            </a:r>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pPr indent="228600"/>
            <a:r>
              <a:rPr lang="ru-RU" sz="2800" dirty="0">
                <a:latin typeface="Segoe UI" panose="020B0502040204020203" pitchFamily="34" charset="0"/>
                <a:ea typeface="Times New Roman" panose="02020603050405020304" pitchFamily="18" charset="0"/>
                <a:cs typeface="Segoe UI" panose="020B0502040204020203" pitchFamily="34" charset="0"/>
              </a:rPr>
              <a:t> </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735260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64160" y="257800"/>
            <a:ext cx="11623040" cy="6275080"/>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Фонетико-фонематическая сторона речи	</a:t>
            </a:r>
            <a:endPar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endParaRPr>
          </a:p>
          <a:p>
            <a:endParaRPr lang="ru-RU" sz="2800" dirty="0" smtClean="0">
              <a:effectLst/>
              <a:latin typeface="Times New Roman" panose="02020603050405020304" pitchFamily="18" charset="0"/>
              <a:ea typeface="Times New Roman" panose="02020603050405020304" pitchFamily="18"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В это время наблюдается активное становление фонетической стороны речи, поэтому к пяти годам  и шипящие звуки как правило  произносятся правильно и дифференцированы в речевом потоке, уходит смягчение </a:t>
            </a:r>
            <a:r>
              <a:rPr lang="ru-RU" sz="2800" dirty="0" smtClean="0">
                <a:latin typeface="Segoe UI" panose="020B0502040204020203" pitchFamily="34" charset="0"/>
                <a:ea typeface="Times New Roman" panose="02020603050405020304" pitchFamily="18" charset="0"/>
                <a:cs typeface="Segoe UI" panose="020B0502040204020203" pitchFamily="34" charset="0"/>
              </a:rPr>
              <a:t>звуков [Ч</a:t>
            </a:r>
            <a:r>
              <a:rPr lang="ru-RU" sz="2800" dirty="0">
                <a:latin typeface="Segoe UI" panose="020B0502040204020203" pitchFamily="34" charset="0"/>
                <a:ea typeface="Times New Roman" panose="02020603050405020304" pitchFamily="18" charset="0"/>
                <a:cs typeface="Segoe UI" panose="020B0502040204020203" pitchFamily="34" charset="0"/>
              </a:rPr>
              <a:t>] и [Щ].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Многие </a:t>
            </a:r>
            <a:r>
              <a:rPr lang="ru-RU" sz="2800" dirty="0">
                <a:latin typeface="Segoe UI" panose="020B0502040204020203" pitchFamily="34" charset="0"/>
                <a:ea typeface="Times New Roman" panose="02020603050405020304" pitchFamily="18" charset="0"/>
                <a:cs typeface="Segoe UI" panose="020B0502040204020203" pitchFamily="34" charset="0"/>
              </a:rPr>
              <a:t>дети осваивают звук [Л]. И только звуки [Р] и [Р’] заменяются на [Л] и [Л</a:t>
            </a:r>
            <a:r>
              <a:rPr lang="ru-RU" sz="2800" dirty="0" smtClean="0">
                <a:latin typeface="Segoe UI" panose="020B0502040204020203" pitchFamily="34" charset="0"/>
                <a:ea typeface="Times New Roman" panose="02020603050405020304" pitchFamily="18" charset="0"/>
                <a:cs typeface="Segoe UI" panose="020B0502040204020203" pitchFamily="34" charset="0"/>
              </a:rPr>
              <a:t>’], либо [</a:t>
            </a:r>
            <a:r>
              <a:rPr lang="en-US" sz="2800" dirty="0">
                <a:latin typeface="Segoe UI" panose="020B0502040204020203" pitchFamily="34" charset="0"/>
                <a:ea typeface="Times New Roman" panose="02020603050405020304" pitchFamily="18" charset="0"/>
                <a:cs typeface="Segoe UI" panose="020B0502040204020203" pitchFamily="34" charset="0"/>
              </a:rPr>
              <a:t>J</a:t>
            </a:r>
            <a:r>
              <a:rPr lang="ru-RU" sz="2800" dirty="0">
                <a:latin typeface="Segoe UI" panose="020B0502040204020203" pitchFamily="34" charset="0"/>
                <a:ea typeface="Times New Roman" panose="02020603050405020304" pitchFamily="18" charset="0"/>
                <a:cs typeface="Segoe UI" panose="020B0502040204020203" pitchFamily="34" charset="0"/>
              </a:rPr>
              <a:t>], либо опускаются, что считается физиологической нормой.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Ребенок </a:t>
            </a:r>
            <a:r>
              <a:rPr lang="ru-RU" sz="2800" dirty="0">
                <a:latin typeface="Segoe UI" panose="020B0502040204020203" pitchFamily="34" charset="0"/>
                <a:ea typeface="Times New Roman" panose="02020603050405020304" pitchFamily="18" charset="0"/>
                <a:cs typeface="Segoe UI" panose="020B0502040204020203" pitchFamily="34" charset="0"/>
              </a:rPr>
              <a:t>легко определяет начальный и конечный звуки в словах, может определить количество звуков в трех-</a:t>
            </a:r>
            <a:r>
              <a:rPr lang="ru-RU" sz="2800" dirty="0" err="1">
                <a:latin typeface="Segoe UI" panose="020B0502040204020203" pitchFamily="34" charset="0"/>
                <a:ea typeface="Times New Roman" panose="02020603050405020304" pitchFamily="18" charset="0"/>
                <a:cs typeface="Segoe UI" panose="020B0502040204020203" pitchFamily="34" charset="0"/>
              </a:rPr>
              <a:t>пятизвучном</a:t>
            </a:r>
            <a:r>
              <a:rPr lang="ru-RU" sz="2800" dirty="0">
                <a:latin typeface="Segoe UI" panose="020B0502040204020203" pitchFamily="34" charset="0"/>
                <a:ea typeface="Times New Roman" panose="02020603050405020304" pitchFamily="18" charset="0"/>
                <a:cs typeface="Segoe UI" panose="020B0502040204020203" pitchFamily="34" charset="0"/>
              </a:rPr>
              <a:t> слове, может подобрать слово на заданный звук. </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075011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30200" y="1579156"/>
            <a:ext cx="11602720" cy="1938992"/>
          </a:xfrm>
          <a:prstGeom prst="rect">
            <a:avLst/>
          </a:prstGeom>
        </p:spPr>
        <p:txBody>
          <a:bodyPr wrap="square">
            <a:spAutoFit/>
          </a:bodyPr>
          <a:lstStyle/>
          <a:p>
            <a:r>
              <a:rPr lang="ru-RU" sz="3600" dirty="0">
                <a:latin typeface="Segoe UI" panose="020B0502040204020203" pitchFamily="34" charset="0"/>
                <a:ea typeface="Times New Roman" panose="02020603050405020304" pitchFamily="18" charset="0"/>
                <a:cs typeface="Segoe UI" panose="020B0502040204020203" pitchFamily="34" charset="0"/>
              </a:rPr>
              <a:t>А.Н. Гвоздев рассматривал процесс становления речи в лингвистическом аспекте и изображал его линейно: </a:t>
            </a:r>
            <a:endParaRPr lang="ru-RU" sz="36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1600" dirty="0" smtClean="0">
              <a:effectLst/>
              <a:latin typeface="Segoe UI" panose="020B0502040204020203" pitchFamily="34" charset="0"/>
              <a:ea typeface="Times New Roman" panose="02020603050405020304" pitchFamily="18" charset="0"/>
              <a:cs typeface="Segoe UI" panose="020B0502040204020203" pitchFamily="34" charset="0"/>
            </a:endParaRPr>
          </a:p>
          <a:p>
            <a:endParaRPr lang="ru-RU" sz="1600" dirty="0">
              <a:effectLst/>
              <a:latin typeface="Segoe UI" panose="020B0502040204020203" pitchFamily="34" charset="0"/>
              <a:ea typeface="Times New Roman" panose="02020603050405020304" pitchFamily="18" charset="0"/>
              <a:cs typeface="Segoe UI" panose="020B0502040204020203" pitchFamily="34" charset="0"/>
            </a:endParaRPr>
          </a:p>
          <a:p>
            <a:endParaRPr lang="ru-RU" sz="1600" dirty="0" smtClean="0">
              <a:effectLst/>
              <a:latin typeface="Segoe UI" panose="020B0502040204020203" pitchFamily="34" charset="0"/>
              <a:ea typeface="Times New Roman" panose="02020603050405020304" pitchFamily="18" charset="0"/>
              <a:cs typeface="Segoe UI" panose="020B0502040204020203" pitchFamily="34" charset="0"/>
            </a:endParaRPr>
          </a:p>
        </p:txBody>
      </p:sp>
      <p:graphicFrame>
        <p:nvGraphicFramePr>
          <p:cNvPr id="3" name="Схема 2"/>
          <p:cNvGraphicFramePr/>
          <p:nvPr>
            <p:extLst>
              <p:ext uri="{D42A27DB-BD31-4B8C-83A1-F6EECF244321}">
                <p14:modId xmlns:p14="http://schemas.microsoft.com/office/powerpoint/2010/main" val="2286027861"/>
              </p:ext>
            </p:extLst>
          </p:nvPr>
        </p:nvGraphicFramePr>
        <p:xfrm>
          <a:off x="71120" y="1284516"/>
          <a:ext cx="12120880" cy="50088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089659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14960" y="750838"/>
            <a:ext cx="11724640" cy="4770537"/>
          </a:xfrm>
          <a:prstGeom prst="rect">
            <a:avLst/>
          </a:prstGeom>
        </p:spPr>
        <p:txBody>
          <a:bodyPr wrap="square">
            <a:spAutoFit/>
          </a:bodyPr>
          <a:lstStyle/>
          <a:p>
            <a:r>
              <a:rPr lang="ru-RU" sz="3200" dirty="0">
                <a:latin typeface="Segoe UI Semibold" panose="020B0702040204020203" pitchFamily="34" charset="0"/>
                <a:ea typeface="Segoe UI Black" panose="020B0A02040204020203" pitchFamily="34" charset="0"/>
                <a:cs typeface="Segoe UI Semibold" panose="020B0702040204020203" pitchFamily="34" charset="0"/>
              </a:rPr>
              <a:t>Старший дошкольный  возраст, подготовительная к школе группа  (от 6 до 7 лет</a:t>
            </a:r>
            <a:r>
              <a:rPr lang="ru-RU" sz="3200" dirty="0" smtClean="0">
                <a:latin typeface="Segoe UI Semibold" panose="020B0702040204020203" pitchFamily="34" charset="0"/>
                <a:ea typeface="Segoe UI Black" panose="020B0A02040204020203" pitchFamily="34" charset="0"/>
                <a:cs typeface="Segoe UI Semibold" panose="020B0702040204020203" pitchFamily="34" charset="0"/>
              </a:rPr>
              <a:t>)</a:t>
            </a:r>
          </a:p>
          <a:p>
            <a:endParaRPr lang="ru-RU" sz="1600" dirty="0" smtClean="0">
              <a:effectLst/>
              <a:latin typeface="Times New Roman" panose="02020603050405020304" pitchFamily="18"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Словарь</a:t>
            </a:r>
          </a:p>
          <a:p>
            <a:endParaRPr lang="ru-RU" sz="2800" dirty="0" smtClean="0">
              <a:effectLst/>
              <a:latin typeface="Segoe UI" panose="020B0502040204020203" pitchFamily="34" charset="0"/>
              <a:ea typeface="Times New Roman" panose="02020603050405020304" pitchFamily="18" charset="0"/>
              <a:cs typeface="Segoe UI" panose="020B0502040204020203" pitchFamily="34" charset="0"/>
            </a:endParaRPr>
          </a:p>
          <a:p>
            <a:r>
              <a:rPr lang="ru-RU" sz="2800" dirty="0">
                <a:latin typeface="Segoe UI" panose="020B0502040204020203" pitchFamily="34" charset="0"/>
                <a:ea typeface="Times New Roman" panose="02020603050405020304" pitchFamily="18" charset="0"/>
                <a:cs typeface="Segoe UI" panose="020B0502040204020203" pitchFamily="34" charset="0"/>
              </a:rPr>
              <a:t>В активном словаре ребенка седьмого года жизни  более четырех тысяч слов, представлены все части речи, включая причастия и деепричастия. </a:t>
            </a:r>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28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2800" dirty="0" smtClean="0">
                <a:latin typeface="Segoe UI" panose="020B0502040204020203" pitchFamily="34" charset="0"/>
                <a:ea typeface="Times New Roman" panose="02020603050405020304" pitchFamily="18" charset="0"/>
                <a:cs typeface="Segoe UI" panose="020B0502040204020203" pitchFamily="34" charset="0"/>
              </a:rPr>
              <a:t>При </a:t>
            </a:r>
            <a:r>
              <a:rPr lang="ru-RU" sz="2800" dirty="0">
                <a:latin typeface="Segoe UI" panose="020B0502040204020203" pitchFamily="34" charset="0"/>
                <a:ea typeface="Times New Roman" panose="02020603050405020304" pitchFamily="18" charset="0"/>
                <a:cs typeface="Segoe UI" panose="020B0502040204020203" pitchFamily="34" charset="0"/>
              </a:rPr>
              <a:t>употреблении причастий и деепричастий по-прежнему возможны ошибки.  </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1707294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487680" y="1081316"/>
            <a:ext cx="11369040" cy="2431435"/>
          </a:xfrm>
          <a:prstGeom prst="rect">
            <a:avLst/>
          </a:prstGeom>
        </p:spPr>
        <p:txBody>
          <a:bodyPr wrap="square">
            <a:spAutoFit/>
          </a:bodyPr>
          <a:lstStyle/>
          <a:p>
            <a:r>
              <a:rPr lang="ru-RU" sz="3600" dirty="0">
                <a:latin typeface="Segoe UI Semibold" panose="020B0702040204020203" pitchFamily="34" charset="0"/>
                <a:ea typeface="Times New Roman" panose="02020603050405020304" pitchFamily="18" charset="0"/>
                <a:cs typeface="Segoe UI Semibold" panose="020B0702040204020203" pitchFamily="34" charset="0"/>
              </a:rPr>
              <a:t>Грамматический строй </a:t>
            </a:r>
            <a:r>
              <a:rPr lang="ru-RU" sz="3600" dirty="0" smtClean="0">
                <a:latin typeface="Segoe UI Semibold" panose="020B0702040204020203" pitchFamily="34" charset="0"/>
                <a:ea typeface="Times New Roman" panose="02020603050405020304" pitchFamily="18" charset="0"/>
                <a:cs typeface="Segoe UI Semibold" panose="020B0702040204020203" pitchFamily="34" charset="0"/>
              </a:rPr>
              <a:t>речи</a:t>
            </a:r>
          </a:p>
          <a:p>
            <a:endParaRPr lang="ru-RU" sz="3200" dirty="0" smtClean="0">
              <a:effectLst/>
              <a:latin typeface="Segoe UI Semibold" panose="020B0702040204020203" pitchFamily="34" charset="0"/>
              <a:ea typeface="Times New Roman" panose="02020603050405020304" pitchFamily="18" charset="0"/>
              <a:cs typeface="Segoe UI Semibold" panose="020B0702040204020203" pitchFamily="34" charset="0"/>
            </a:endParaRPr>
          </a:p>
          <a:p>
            <a:r>
              <a:rPr lang="ru-RU" sz="2800" dirty="0">
                <a:latin typeface="Segoe UI" panose="020B0502040204020203" pitchFamily="34" charset="0"/>
                <a:ea typeface="Times New Roman" panose="02020603050405020304" pitchFamily="18" charset="0"/>
              </a:rPr>
              <a:t>На уровне устной речи ребенок овладел грамматическим строем родного языка и практически не допускает грамматических ошибок.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3937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314960" y="933718"/>
            <a:ext cx="11755120" cy="3847207"/>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Фразовая речь, связная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речь</a:t>
            </a:r>
          </a:p>
          <a:p>
            <a:endParaRPr lang="ru-RU" sz="1600" dirty="0" smtClean="0">
              <a:effectLst/>
              <a:latin typeface="Times New Roman" panose="02020603050405020304" pitchFamily="18" charset="0"/>
              <a:ea typeface="Times New Roman" panose="02020603050405020304" pitchFamily="18" charset="0"/>
            </a:endParaRPr>
          </a:p>
          <a:p>
            <a:r>
              <a:rPr lang="ru-RU" sz="2800" dirty="0">
                <a:latin typeface="Segoe UI" panose="020B0502040204020203" pitchFamily="34" charset="0"/>
                <a:ea typeface="Times New Roman" panose="02020603050405020304" pitchFamily="18" charset="0"/>
              </a:rPr>
              <a:t>Ребенок овладел развернутой фразовой речью. </a:t>
            </a:r>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Он </a:t>
            </a:r>
            <a:r>
              <a:rPr lang="ru-RU" sz="2800" dirty="0">
                <a:latin typeface="Segoe UI" panose="020B0502040204020203" pitchFamily="34" charset="0"/>
                <a:ea typeface="Times New Roman" panose="02020603050405020304" pitchFamily="18" charset="0"/>
              </a:rPr>
              <a:t>владеет пересказом, в том числе с изменением лица рассказчика</a:t>
            </a:r>
            <a:r>
              <a:rPr lang="ru-RU" sz="2800" dirty="0" smtClean="0">
                <a:latin typeface="Segoe UI" panose="020B0502040204020203" pitchFamily="34" charset="0"/>
                <a:ea typeface="Times New Roman" panose="02020603050405020304" pitchFamily="18" charset="0"/>
              </a:rPr>
              <a:t>.</a:t>
            </a: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Ему </a:t>
            </a:r>
            <a:r>
              <a:rPr lang="ru-RU" sz="2800" dirty="0">
                <a:latin typeface="Segoe UI" panose="020B0502040204020203" pitchFamily="34" charset="0"/>
                <a:ea typeface="Times New Roman" panose="02020603050405020304" pitchFamily="18" charset="0"/>
              </a:rPr>
              <a:t>доступно составление рассказа по серии картинок, по сюжетной картине, из личного опыта, творческий рассказ. Он сам может составить план рассказа или пересказа текста. Он может выразительно рассказать несколько стихотворений.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346220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13360" y="162560"/>
            <a:ext cx="11440160" cy="8463855"/>
          </a:xfrm>
          <a:prstGeom prst="rect">
            <a:avLst/>
          </a:prstGeom>
        </p:spPr>
        <p:txBody>
          <a:bodyPr wrap="square">
            <a:spAutoFit/>
          </a:bodyPr>
          <a:lstStyle/>
          <a:p>
            <a:r>
              <a:rPr lang="ru-RU" sz="3200" dirty="0">
                <a:latin typeface="Segoe UI Semibold" panose="020B0702040204020203" pitchFamily="34" charset="0"/>
                <a:ea typeface="Times New Roman" panose="02020603050405020304" pitchFamily="18" charset="0"/>
                <a:cs typeface="Segoe UI Semibold" panose="020B0702040204020203" pitchFamily="34" charset="0"/>
              </a:rPr>
              <a:t>Фонетико-фонематическая сторона </a:t>
            </a:r>
            <a:r>
              <a:rPr lang="ru-RU" sz="3200" dirty="0" smtClean="0">
                <a:latin typeface="Segoe UI Semibold" panose="020B0702040204020203" pitchFamily="34" charset="0"/>
                <a:ea typeface="Times New Roman" panose="02020603050405020304" pitchFamily="18" charset="0"/>
                <a:cs typeface="Segoe UI Semibold" panose="020B0702040204020203" pitchFamily="34" charset="0"/>
              </a:rPr>
              <a:t>речи</a:t>
            </a:r>
          </a:p>
          <a:p>
            <a:endParaRPr lang="ru-RU" sz="1600" dirty="0" smtClean="0">
              <a:effectLst/>
              <a:latin typeface="Times New Roman" panose="02020603050405020304" pitchFamily="18" charset="0"/>
              <a:ea typeface="Times New Roman" panose="02020603050405020304" pitchFamily="18" charset="0"/>
            </a:endParaRPr>
          </a:p>
          <a:p>
            <a:r>
              <a:rPr lang="ru-RU" sz="2800" dirty="0">
                <a:latin typeface="Segoe UI" panose="020B0502040204020203" pitchFamily="34" charset="0"/>
                <a:ea typeface="Times New Roman" panose="02020603050405020304" pitchFamily="18" charset="0"/>
              </a:rPr>
              <a:t>К шести годам  процесс </a:t>
            </a:r>
            <a:r>
              <a:rPr lang="ru-RU" sz="2800" dirty="0" err="1">
                <a:latin typeface="Segoe UI" panose="020B0502040204020203" pitchFamily="34" charset="0"/>
                <a:ea typeface="Times New Roman" panose="02020603050405020304" pitchFamily="18" charset="0"/>
              </a:rPr>
              <a:t>фонемообразования</a:t>
            </a:r>
            <a:r>
              <a:rPr lang="ru-RU" sz="2800" dirty="0">
                <a:latin typeface="Segoe UI" panose="020B0502040204020203" pitchFamily="34" charset="0"/>
                <a:ea typeface="Times New Roman" panose="02020603050405020304" pitchFamily="18" charset="0"/>
              </a:rPr>
              <a:t> заканчивается</a:t>
            </a:r>
            <a:r>
              <a:rPr lang="ru-RU" sz="2800" dirty="0" smtClean="0">
                <a:latin typeface="Segoe UI" panose="020B0502040204020203" pitchFamily="34" charset="0"/>
                <a:ea typeface="Times New Roman" panose="02020603050405020304" pitchFamily="18" charset="0"/>
              </a:rPr>
              <a:t>.</a:t>
            </a:r>
          </a:p>
          <a:p>
            <a:r>
              <a:rPr lang="ru-RU" sz="2800" dirty="0" smtClean="0">
                <a:latin typeface="Segoe UI" panose="020B0502040204020203" pitchFamily="34" charset="0"/>
                <a:ea typeface="Times New Roman" panose="02020603050405020304" pitchFamily="18" charset="0"/>
              </a:rPr>
              <a:t> </a:t>
            </a:r>
          </a:p>
          <a:p>
            <a:r>
              <a:rPr lang="ru-RU" sz="2800" dirty="0" smtClean="0">
                <a:latin typeface="Segoe UI" panose="020B0502040204020203" pitchFamily="34" charset="0"/>
                <a:ea typeface="Times New Roman" panose="02020603050405020304" pitchFamily="18" charset="0"/>
              </a:rPr>
              <a:t>Ребенок </a:t>
            </a:r>
            <a:r>
              <a:rPr lang="ru-RU" sz="2800" dirty="0">
                <a:latin typeface="Segoe UI" panose="020B0502040204020203" pitchFamily="34" charset="0"/>
                <a:ea typeface="Times New Roman" panose="02020603050405020304" pitchFamily="18" charset="0"/>
              </a:rPr>
              <a:t>правильно произносит и дифференцирует в речевом потоке все звуки родного языка</a:t>
            </a:r>
            <a:r>
              <a:rPr lang="ru-RU" sz="2800" dirty="0" smtClean="0">
                <a:latin typeface="Segoe UI" panose="020B0502040204020203" pitchFamily="34" charset="0"/>
                <a:ea typeface="Times New Roman" panose="02020603050405020304" pitchFamily="18" charset="0"/>
              </a:rPr>
              <a:t>.</a:t>
            </a:r>
          </a:p>
          <a:p>
            <a:r>
              <a:rPr lang="ru-RU" sz="2800" dirty="0" smtClean="0">
                <a:latin typeface="Segoe UI" panose="020B0502040204020203" pitchFamily="34" charset="0"/>
                <a:ea typeface="Times New Roman" panose="02020603050405020304" pitchFamily="18" charset="0"/>
              </a:rPr>
              <a:t> </a:t>
            </a:r>
          </a:p>
          <a:p>
            <a:r>
              <a:rPr lang="ru-RU" sz="2800" dirty="0" smtClean="0">
                <a:latin typeface="Segoe UI" panose="020B0502040204020203" pitchFamily="34" charset="0"/>
                <a:ea typeface="Times New Roman" panose="02020603050405020304" pitchFamily="18" charset="0"/>
              </a:rPr>
              <a:t>Он </a:t>
            </a:r>
            <a:r>
              <a:rPr lang="ru-RU" sz="2800" dirty="0">
                <a:latin typeface="Segoe UI" panose="020B0502040204020203" pitchFamily="34" charset="0"/>
                <a:ea typeface="Times New Roman" panose="02020603050405020304" pitchFamily="18" charset="0"/>
              </a:rPr>
              <a:t>сознает норму произношения, имеет представление о правильном произношении, деятельно борется за осуществление этой нормы, исправляя ошибки в речи окружающих.  </a:t>
            </a:r>
            <a:endParaRPr lang="ru-RU" sz="2800" dirty="0" smtClean="0">
              <a:latin typeface="Segoe UI" panose="020B0502040204020203" pitchFamily="34" charset="0"/>
              <a:ea typeface="Times New Roman" panose="02020603050405020304" pitchFamily="18"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Он </a:t>
            </a:r>
            <a:r>
              <a:rPr lang="ru-RU" sz="2800" dirty="0">
                <a:latin typeface="Segoe UI" panose="020B0502040204020203" pitchFamily="34" charset="0"/>
                <a:ea typeface="Times New Roman" panose="02020603050405020304" pitchFamily="18" charset="0"/>
              </a:rPr>
              <a:t>не нарушает </a:t>
            </a:r>
            <a:r>
              <a:rPr lang="ru-RU" sz="2800" dirty="0" err="1">
                <a:latin typeface="Segoe UI" panose="020B0502040204020203" pitchFamily="34" charset="0"/>
                <a:ea typeface="Times New Roman" panose="02020603050405020304" pitchFamily="18" charset="0"/>
              </a:rPr>
              <a:t>звуконаполняемость</a:t>
            </a:r>
            <a:r>
              <a:rPr lang="ru-RU" sz="2800" dirty="0">
                <a:latin typeface="Segoe UI" panose="020B0502040204020203" pitchFamily="34" charset="0"/>
                <a:ea typeface="Times New Roman" panose="02020603050405020304" pitchFamily="18" charset="0"/>
              </a:rPr>
              <a:t> и слоговую структуру слов</a:t>
            </a:r>
            <a:r>
              <a:rPr lang="ru-RU" sz="2800" dirty="0" smtClean="0">
                <a:latin typeface="Segoe UI" panose="020B0502040204020203" pitchFamily="34" charset="0"/>
                <a:ea typeface="Times New Roman" panose="02020603050405020304" pitchFamily="18" charset="0"/>
              </a:rPr>
              <a:t>.</a:t>
            </a:r>
          </a:p>
          <a:p>
            <a:r>
              <a:rPr lang="ru-RU" sz="2800" dirty="0" smtClean="0">
                <a:latin typeface="Segoe UI" panose="020B0502040204020203" pitchFamily="34" charset="0"/>
                <a:ea typeface="Times New Roman" panose="02020603050405020304" pitchFamily="18" charset="0"/>
              </a:rPr>
              <a:t>Он </a:t>
            </a:r>
            <a:r>
              <a:rPr lang="ru-RU" sz="2800" dirty="0">
                <a:latin typeface="Segoe UI" panose="020B0502040204020203" pitchFamily="34" charset="0"/>
                <a:ea typeface="Times New Roman" panose="02020603050405020304" pitchFamily="18" charset="0"/>
              </a:rPr>
              <a:t>может определить место любого звука в слове, определить количество звуков в слове, подобрать слово на заданный звук.</a:t>
            </a:r>
            <a:endParaRPr lang="ru-RU" sz="2800" dirty="0" smtClean="0">
              <a:effectLst/>
              <a:latin typeface="Times New Roman" panose="02020603050405020304" pitchFamily="18" charset="0"/>
              <a:ea typeface="Times New Roman" panose="02020603050405020304" pitchFamily="18" charset="0"/>
            </a:endParaRPr>
          </a:p>
          <a:p>
            <a:r>
              <a:rPr lang="ru-RU" dirty="0">
                <a:latin typeface="Segoe UI" panose="020B0502040204020203" pitchFamily="34" charset="0"/>
                <a:ea typeface="Times New Roman" panose="02020603050405020304" pitchFamily="18" charset="0"/>
              </a:rPr>
              <a:t>	</a:t>
            </a:r>
            <a:endParaRPr lang="ru-RU" sz="1600" dirty="0" smtClean="0">
              <a:effectLst/>
              <a:latin typeface="Times New Roman" panose="02020603050405020304" pitchFamily="18" charset="0"/>
              <a:ea typeface="Times New Roman" panose="02020603050405020304" pitchFamily="18" charset="0"/>
            </a:endParaRPr>
          </a:p>
          <a:p>
            <a:r>
              <a:rPr lang="ru-RU" dirty="0">
                <a:latin typeface="Segoe UI" panose="020B0502040204020203" pitchFamily="34" charset="0"/>
                <a:ea typeface="Times New Roman" panose="02020603050405020304" pitchFamily="18" charset="0"/>
              </a:rPr>
              <a:t> </a:t>
            </a:r>
            <a:endParaRPr lang="ru-RU" sz="1600" dirty="0" smtClean="0">
              <a:effectLst/>
              <a:latin typeface="Times New Roman" panose="02020603050405020304" pitchFamily="18" charset="0"/>
              <a:ea typeface="Times New Roman" panose="02020603050405020304" pitchFamily="18" charset="0"/>
            </a:endParaRPr>
          </a:p>
          <a:p>
            <a:r>
              <a:rPr lang="ru-RU" dirty="0">
                <a:latin typeface="Segoe UI" panose="020B0502040204020203" pitchFamily="34" charset="0"/>
                <a:ea typeface="Times New Roman" panose="02020603050405020304" pitchFamily="18" charset="0"/>
              </a:rPr>
              <a:t> </a:t>
            </a:r>
            <a:endParaRPr lang="ru-RU" sz="1600" dirty="0" smtClean="0">
              <a:effectLst/>
              <a:latin typeface="Times New Roman" panose="02020603050405020304" pitchFamily="18" charset="0"/>
              <a:ea typeface="Times New Roman" panose="02020603050405020304" pitchFamily="18" charset="0"/>
            </a:endParaRPr>
          </a:p>
          <a:p>
            <a:r>
              <a:rPr lang="ru-RU" dirty="0">
                <a:latin typeface="Segoe UI" panose="020B0502040204020203" pitchFamily="34" charset="0"/>
                <a:ea typeface="Times New Roman" panose="02020603050405020304" pitchFamily="18" charset="0"/>
              </a:rPr>
              <a:t> </a:t>
            </a:r>
            <a:endParaRPr lang="ru-RU" sz="1600" dirty="0" smtClean="0">
              <a:effectLst/>
              <a:latin typeface="Times New Roman" panose="02020603050405020304" pitchFamily="18" charset="0"/>
              <a:ea typeface="Times New Roman" panose="02020603050405020304" pitchFamily="18" charset="0"/>
            </a:endParaRPr>
          </a:p>
          <a:p>
            <a:r>
              <a:rPr lang="ru-RU" dirty="0">
                <a:latin typeface="Segoe UI" panose="020B0502040204020203" pitchFamily="34" charset="0"/>
                <a:ea typeface="Times New Roman" panose="02020603050405020304" pitchFamily="18" charset="0"/>
              </a:rPr>
              <a:t> </a:t>
            </a:r>
            <a:endParaRPr lang="ru-RU" sz="1600" dirty="0" smtClean="0">
              <a:effectLst/>
              <a:latin typeface="Times New Roman" panose="02020603050405020304" pitchFamily="18" charset="0"/>
              <a:ea typeface="Times New Roman" panose="02020603050405020304" pitchFamily="18" charset="0"/>
            </a:endParaRPr>
          </a:p>
          <a:p>
            <a:r>
              <a:rPr lang="ru-RU" dirty="0">
                <a:latin typeface="Segoe UI" panose="020B0502040204020203" pitchFamily="34" charset="0"/>
                <a:ea typeface="Times New Roman" panose="02020603050405020304" pitchFamily="18" charset="0"/>
              </a:rPr>
              <a:t> </a:t>
            </a:r>
            <a:endParaRPr lang="ru-RU" sz="1600" dirty="0" smtClean="0">
              <a:effectLst/>
              <a:latin typeface="Times New Roman" panose="02020603050405020304" pitchFamily="18" charset="0"/>
              <a:ea typeface="Times New Roman" panose="02020603050405020304" pitchFamily="18" charset="0"/>
            </a:endParaRPr>
          </a:p>
          <a:p>
            <a:r>
              <a:rPr lang="ru-RU" dirty="0">
                <a:latin typeface="Segoe UI" panose="020B0502040204020203" pitchFamily="34" charset="0"/>
                <a:ea typeface="Times New Roman" panose="02020603050405020304" pitchFamily="18" charset="0"/>
              </a:rPr>
              <a:t> </a:t>
            </a:r>
            <a:endParaRPr lang="ru-RU" sz="1600" dirty="0" smtClean="0">
              <a:effectLst/>
              <a:latin typeface="Times New Roman" panose="02020603050405020304" pitchFamily="18" charset="0"/>
              <a:ea typeface="Times New Roman" panose="02020603050405020304" pitchFamily="18" charset="0"/>
            </a:endParaRPr>
          </a:p>
          <a:p>
            <a:r>
              <a:rPr lang="ru-RU" dirty="0">
                <a:latin typeface="Segoe UI" panose="020B0502040204020203" pitchFamily="34" charset="0"/>
                <a:ea typeface="Times New Roman" panose="02020603050405020304" pitchFamily="18" charset="0"/>
              </a:rPr>
              <a:t> </a:t>
            </a:r>
            <a:endParaRPr lang="ru-RU" sz="1600" dirty="0" smtClean="0">
              <a:effectLst/>
              <a:latin typeface="Times New Roman" panose="02020603050405020304" pitchFamily="18" charset="0"/>
              <a:ea typeface="Times New Roman" panose="02020603050405020304" pitchFamily="18" charset="0"/>
            </a:endParaRPr>
          </a:p>
          <a:p>
            <a:pPr>
              <a:spcAft>
                <a:spcPts val="0"/>
              </a:spcAft>
            </a:pPr>
            <a:r>
              <a:rPr lang="ru-RU" sz="1600" dirty="0" smtClean="0">
                <a:effectLst/>
                <a:latin typeface="Segoe UI" panose="020B0502040204020203" pitchFamily="34"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589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54000" y="1186656"/>
            <a:ext cx="11816080" cy="3477875"/>
          </a:xfrm>
          <a:prstGeom prst="rect">
            <a:avLst/>
          </a:prstGeom>
        </p:spPr>
        <p:txBody>
          <a:bodyPr wrap="square">
            <a:spAutoFit/>
          </a:bodyPr>
          <a:lstStyle/>
          <a:p>
            <a:r>
              <a:rPr lang="ru-RU" sz="3200" dirty="0">
                <a:latin typeface="Segoe UI" panose="020B0502040204020203" pitchFamily="34" charset="0"/>
                <a:ea typeface="Times New Roman" panose="02020603050405020304" pitchFamily="18" charset="0"/>
                <a:cs typeface="Segoe UI" panose="020B0502040204020203" pitchFamily="34" charset="0"/>
              </a:rPr>
              <a:t>Крики возникают у ребенка самостоятельно, </a:t>
            </a:r>
            <a:r>
              <a:rPr lang="ru-RU" sz="3200" dirty="0" smtClean="0">
                <a:latin typeface="Segoe UI" panose="020B0502040204020203" pitchFamily="34" charset="0"/>
                <a:ea typeface="Times New Roman" panose="02020603050405020304" pitchFamily="18" charset="0"/>
                <a:cs typeface="Segoe UI" panose="020B0502040204020203" pitchFamily="34" charset="0"/>
              </a:rPr>
              <a:t>без </a:t>
            </a:r>
            <a:r>
              <a:rPr lang="ru-RU" sz="3200" dirty="0">
                <a:latin typeface="Segoe UI" panose="020B0502040204020203" pitchFamily="34" charset="0"/>
                <a:ea typeface="Times New Roman" panose="02020603050405020304" pitchFamily="18" charset="0"/>
                <a:cs typeface="Segoe UI" panose="020B0502040204020203" pitchFamily="34" charset="0"/>
              </a:rPr>
              <a:t>побуждения со стороны взрослого. </a:t>
            </a:r>
            <a:endParaRPr lang="ru-RU" sz="32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32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3000" dirty="0" smtClean="0">
                <a:latin typeface="Segoe UI" panose="020B0502040204020203" pitchFamily="34" charset="0"/>
                <a:ea typeface="Times New Roman" panose="02020603050405020304" pitchFamily="18" charset="0"/>
                <a:cs typeface="Segoe UI" panose="020B0502040204020203" pitchFamily="34" charset="0"/>
              </a:rPr>
              <a:t>Рефлекторный </a:t>
            </a:r>
            <a:r>
              <a:rPr lang="ru-RU" sz="3000" dirty="0">
                <a:latin typeface="Segoe UI" panose="020B0502040204020203" pitchFamily="34" charset="0"/>
                <a:ea typeface="Times New Roman" panose="02020603050405020304" pitchFamily="18" charset="0"/>
                <a:cs typeface="Segoe UI" panose="020B0502040204020203" pitchFamily="34" charset="0"/>
              </a:rPr>
              <a:t>крик новорожденного мать слышит в родильном зале. </a:t>
            </a:r>
            <a:endParaRPr lang="ru-RU" sz="3000" dirty="0" smtClean="0">
              <a:latin typeface="Segoe UI" panose="020B0502040204020203" pitchFamily="34" charset="0"/>
              <a:ea typeface="Times New Roman" panose="02020603050405020304" pitchFamily="18" charset="0"/>
              <a:cs typeface="Segoe UI" panose="020B0502040204020203" pitchFamily="34" charset="0"/>
            </a:endParaRPr>
          </a:p>
          <a:p>
            <a:endParaRPr lang="ru-RU" sz="3200" dirty="0" smtClean="0">
              <a:latin typeface="Segoe UI" panose="020B0502040204020203" pitchFamily="34" charset="0"/>
              <a:ea typeface="Times New Roman" panose="02020603050405020304" pitchFamily="18" charset="0"/>
              <a:cs typeface="Segoe UI" panose="020B0502040204020203" pitchFamily="34" charset="0"/>
            </a:endParaRPr>
          </a:p>
          <a:p>
            <a:r>
              <a:rPr lang="ru-RU" sz="3200" dirty="0" smtClean="0">
                <a:latin typeface="Segoe UI" panose="020B0502040204020203" pitchFamily="34" charset="0"/>
                <a:ea typeface="Times New Roman" panose="02020603050405020304" pitchFamily="18" charset="0"/>
                <a:cs typeface="Segoe UI" panose="020B0502040204020203" pitchFamily="34" charset="0"/>
              </a:rPr>
              <a:t>Рефлекторный </a:t>
            </a:r>
            <a:r>
              <a:rPr lang="ru-RU" sz="3200" dirty="0">
                <a:latin typeface="Segoe UI" panose="020B0502040204020203" pitchFamily="34" charset="0"/>
                <a:ea typeface="Times New Roman" panose="02020603050405020304" pitchFamily="18" charset="0"/>
                <a:cs typeface="Segoe UI" panose="020B0502040204020203" pitchFamily="34" charset="0"/>
              </a:rPr>
              <a:t>крик сохраняется у ребенка до восьми недель. </a:t>
            </a:r>
            <a:endParaRPr lang="ru-RU" sz="2800" dirty="0">
              <a:effectLst/>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147451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629920" y="801638"/>
            <a:ext cx="11247120" cy="4832092"/>
          </a:xfrm>
          <a:prstGeom prst="rect">
            <a:avLst/>
          </a:prstGeom>
        </p:spPr>
        <p:txBody>
          <a:bodyPr wrap="square">
            <a:spAutoFit/>
          </a:bodyPr>
          <a:lstStyle/>
          <a:p>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Период </a:t>
            </a:r>
            <a:r>
              <a:rPr lang="ru-RU" sz="2800" dirty="0" err="1">
                <a:latin typeface="Segoe UI Semibold" panose="020B0702040204020203" pitchFamily="34" charset="0"/>
                <a:ea typeface="Times New Roman" panose="02020603050405020304" pitchFamily="18" charset="0"/>
                <a:cs typeface="Segoe UI Semibold" panose="020B0702040204020203" pitchFamily="34" charset="0"/>
              </a:rPr>
              <a:t>гуления</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  </a:t>
            </a:r>
            <a:r>
              <a:rPr lang="ru-RU" sz="2800" dirty="0" smtClean="0">
                <a:latin typeface="Segoe UI" panose="020B0502040204020203" pitchFamily="34" charset="0"/>
                <a:ea typeface="Times New Roman" panose="02020603050405020304" pitchFamily="18" charset="0"/>
              </a:rPr>
              <a:t>продолжа</a:t>
            </a:r>
            <a:r>
              <a:rPr lang="ru-RU" sz="2800" dirty="0">
                <a:latin typeface="Segoe UI" panose="020B0502040204020203" pitchFamily="34" charset="0"/>
                <a:ea typeface="Times New Roman" panose="02020603050405020304" pitchFamily="18" charset="0"/>
              </a:rPr>
              <a:t>е</a:t>
            </a:r>
            <a:r>
              <a:rPr lang="ru-RU" sz="2800" dirty="0" smtClean="0">
                <a:latin typeface="Segoe UI" panose="020B0502040204020203" pitchFamily="34" charset="0"/>
                <a:ea typeface="Times New Roman" panose="02020603050405020304" pitchFamily="18" charset="0"/>
              </a:rPr>
              <a:t>тся </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с 2-х до 5-ти месяцев</a:t>
            </a:r>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a:t>
            </a:r>
            <a:r>
              <a:rPr lang="ru-RU" sz="2800" dirty="0" smtClean="0">
                <a:latin typeface="Segoe UI" panose="020B0502040204020203" pitchFamily="34" charset="0"/>
                <a:ea typeface="Times New Roman" panose="02020603050405020304" pitchFamily="18" charset="0"/>
              </a:rPr>
              <a:t>       </a:t>
            </a: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Сначала </a:t>
            </a:r>
            <a:r>
              <a:rPr lang="ru-RU" sz="2800" dirty="0">
                <a:latin typeface="Segoe UI" panose="020B0502040204020203" pitchFamily="34" charset="0"/>
                <a:ea typeface="Times New Roman" panose="02020603050405020304" pitchFamily="18" charset="0"/>
              </a:rPr>
              <a:t>преимущественное место в </a:t>
            </a:r>
            <a:r>
              <a:rPr lang="ru-RU" sz="2800" dirty="0" err="1">
                <a:latin typeface="Segoe UI" panose="020B0502040204020203" pitchFamily="34" charset="0"/>
                <a:ea typeface="Times New Roman" panose="02020603050405020304" pitchFamily="18" charset="0"/>
              </a:rPr>
              <a:t>гулении</a:t>
            </a:r>
            <a:r>
              <a:rPr lang="ru-RU" sz="2800" dirty="0">
                <a:latin typeface="Segoe UI" panose="020B0502040204020203" pitchFamily="34" charset="0"/>
                <a:ea typeface="Times New Roman" panose="02020603050405020304" pitchFamily="18" charset="0"/>
              </a:rPr>
              <a:t> занимают гласные </a:t>
            </a:r>
            <a:r>
              <a:rPr lang="ru-RU" sz="2800" dirty="0" smtClean="0">
                <a:latin typeface="Segoe UI" panose="020B0502040204020203" pitchFamily="34" charset="0"/>
                <a:ea typeface="Times New Roman" panose="02020603050405020304" pitchFamily="18" charset="0"/>
              </a:rPr>
              <a:t>звуки, затем </a:t>
            </a:r>
            <a:r>
              <a:rPr lang="ru-RU" sz="2800" dirty="0">
                <a:latin typeface="Segoe UI" panose="020B0502040204020203" pitchFamily="34" charset="0"/>
                <a:ea typeface="Times New Roman" panose="02020603050405020304" pitchFamily="18" charset="0"/>
              </a:rPr>
              <a:t>появляются звуки, подобные заднеязычным и сложные комплексы звуков: </a:t>
            </a:r>
            <a:endParaRPr lang="ru-RU" sz="2800" dirty="0" smtClean="0">
              <a:latin typeface="Segoe UI" panose="020B0502040204020203" pitchFamily="34" charset="0"/>
              <a:ea typeface="Times New Roman" panose="02020603050405020304" pitchFamily="18"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АГУ</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 УГИ, АГА и т.д. </a:t>
            </a:r>
            <a:endPar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К </a:t>
            </a:r>
            <a:r>
              <a:rPr lang="ru-RU" sz="2800" dirty="0">
                <a:latin typeface="Segoe UI" panose="020B0502040204020203" pitchFamily="34" charset="0"/>
                <a:ea typeface="Times New Roman" panose="02020603050405020304" pitchFamily="18" charset="0"/>
              </a:rPr>
              <a:t>концу периода </a:t>
            </a:r>
            <a:r>
              <a:rPr lang="ru-RU" sz="2800" dirty="0" err="1">
                <a:latin typeface="Segoe UI" panose="020B0502040204020203" pitchFamily="34" charset="0"/>
                <a:ea typeface="Times New Roman" panose="02020603050405020304" pitchFamily="18" charset="0"/>
              </a:rPr>
              <a:t>гуления</a:t>
            </a:r>
            <a:r>
              <a:rPr lang="ru-RU" sz="2800" dirty="0">
                <a:latin typeface="Segoe UI" panose="020B0502040204020203" pitchFamily="34" charset="0"/>
                <a:ea typeface="Times New Roman" panose="02020603050405020304" pitchFamily="18" charset="0"/>
              </a:rPr>
              <a:t> начинают появляться губные и переднеязычные, артикуляция которых сходна с актом сосания, затем щелевые </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([В], [Ф], [</a:t>
            </a:r>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С</a:t>
            </a:r>
            <a:r>
              <a:rPr lang="en-US" sz="2800" dirty="0" smtClean="0">
                <a:latin typeface="Segoe UI Semibold" panose="020B0702040204020203" pitchFamily="34" charset="0"/>
                <a:ea typeface="Times New Roman" panose="02020603050405020304" pitchFamily="18" charset="0"/>
                <a:cs typeface="Segoe UI Semibold" panose="020B0702040204020203" pitchFamily="34" charset="0"/>
              </a:rPr>
              <a:t>’</a:t>
            </a:r>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 </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a:t>
            </a:r>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З</a:t>
            </a:r>
            <a:r>
              <a:rPr lang="en-US" sz="2800" dirty="0" smtClean="0">
                <a:latin typeface="Segoe UI Semibold" panose="020B0702040204020203" pitchFamily="34" charset="0"/>
                <a:ea typeface="Times New Roman" panose="02020603050405020304" pitchFamily="18" charset="0"/>
                <a:cs typeface="Segoe UI Semibold" panose="020B0702040204020203" pitchFamily="34" charset="0"/>
              </a:rPr>
              <a:t>’</a:t>
            </a:r>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 </a:t>
            </a:r>
            <a:endParaRPr lang="ru-RU" sz="2400" dirty="0">
              <a:effectLst/>
              <a:latin typeface="Segoe UI Semibold" panose="020B0702040204020203" pitchFamily="34" charset="0"/>
              <a:ea typeface="Times New Roman" panose="02020603050405020304" pitchFamily="18" charset="0"/>
              <a:cs typeface="Segoe UI Semibold" panose="020B0702040204020203" pitchFamily="34" charset="0"/>
            </a:endParaRPr>
          </a:p>
        </p:txBody>
      </p:sp>
    </p:spTree>
    <p:extLst>
      <p:ext uri="{BB962C8B-B14F-4D97-AF65-F5344CB8AC3E}">
        <p14:creationId xmlns:p14="http://schemas.microsoft.com/office/powerpoint/2010/main" val="258858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213360" y="1011258"/>
            <a:ext cx="11836400" cy="3970318"/>
          </a:xfrm>
          <a:prstGeom prst="rect">
            <a:avLst/>
          </a:prstGeom>
        </p:spPr>
        <p:txBody>
          <a:bodyPr wrap="square">
            <a:spAutoFit/>
          </a:bodyPr>
          <a:lstStyle/>
          <a:p>
            <a:r>
              <a:rPr lang="ru-RU" sz="2800" dirty="0">
                <a:latin typeface="Segoe UI" panose="020B0502040204020203" pitchFamily="34" charset="0"/>
                <a:ea typeface="Times New Roman" panose="02020603050405020304" pitchFamily="18" charset="0"/>
              </a:rPr>
              <a:t>С пяти месяцев начинается </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период лепета, </a:t>
            </a:r>
            <a:r>
              <a:rPr lang="ru-RU" sz="2800" dirty="0">
                <a:latin typeface="Segoe UI" panose="020B0502040204020203" pitchFamily="34" charset="0"/>
                <a:ea typeface="Times New Roman" panose="02020603050405020304" pitchFamily="18" charset="0"/>
              </a:rPr>
              <a:t>который продолжается </a:t>
            </a:r>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до </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10-12 месяцев. </a:t>
            </a:r>
            <a:endPar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В </a:t>
            </a:r>
            <a:r>
              <a:rPr lang="ru-RU" sz="2800" dirty="0">
                <a:latin typeface="Segoe UI" panose="020B0502040204020203" pitchFamily="34" charset="0"/>
                <a:ea typeface="Times New Roman" panose="02020603050405020304" pitchFamily="18" charset="0"/>
              </a:rPr>
              <a:t>начале этого периода у ребенка отмечается </a:t>
            </a:r>
            <a:r>
              <a:rPr lang="ru-RU" sz="2800" dirty="0" err="1">
                <a:latin typeface="Segoe UI" panose="020B0502040204020203" pitchFamily="34" charset="0"/>
                <a:ea typeface="Times New Roman" panose="02020603050405020304" pitchFamily="18" charset="0"/>
              </a:rPr>
              <a:t>эхолалическое</a:t>
            </a:r>
            <a:r>
              <a:rPr lang="ru-RU" sz="2800" dirty="0">
                <a:latin typeface="Segoe UI" panose="020B0502040204020203" pitchFamily="34" charset="0"/>
                <a:ea typeface="Times New Roman" panose="02020603050405020304" pitchFamily="18" charset="0"/>
              </a:rPr>
              <a:t> повторение за окружающими</a:t>
            </a:r>
            <a:r>
              <a:rPr lang="ru-RU" sz="2800" dirty="0" smtClean="0">
                <a:latin typeface="Segoe UI" panose="020B0502040204020203" pitchFamily="34" charset="0"/>
                <a:ea typeface="Times New Roman" panose="02020603050405020304" pitchFamily="18" charset="0"/>
              </a:rPr>
              <a:t>.</a:t>
            </a: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В </a:t>
            </a:r>
            <a:r>
              <a:rPr lang="ru-RU" sz="2800" dirty="0">
                <a:latin typeface="Segoe UI" panose="020B0502040204020203" pitchFamily="34" charset="0"/>
                <a:ea typeface="Times New Roman" panose="02020603050405020304" pitchFamily="18" charset="0"/>
              </a:rPr>
              <a:t>шесть месяцев ребенок хорошо произносит отдельные слоги с губными согласными и простыми мягкими переднеязычными и даже цепочки слогов с ними.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0001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629920" y="1400016"/>
            <a:ext cx="10830560" cy="3539430"/>
          </a:xfrm>
          <a:prstGeom prst="rect">
            <a:avLst/>
          </a:prstGeom>
        </p:spPr>
        <p:txBody>
          <a:bodyPr wrap="square">
            <a:spAutoFit/>
          </a:bodyPr>
          <a:lstStyle/>
          <a:p>
            <a:r>
              <a:rPr lang="ru-RU" sz="2800" dirty="0">
                <a:latin typeface="Segoe UI" panose="020B0502040204020203" pitchFamily="34" charset="0"/>
                <a:ea typeface="Times New Roman" panose="02020603050405020304" pitchFamily="18" charset="0"/>
              </a:rPr>
              <a:t>К семи месяцам лепет приобретает социализированный характер. </a:t>
            </a:r>
            <a:endParaRPr lang="ru-RU" sz="2800" dirty="0" smtClean="0">
              <a:latin typeface="Segoe UI" panose="020B0502040204020203" pitchFamily="34" charset="0"/>
              <a:ea typeface="Times New Roman" panose="02020603050405020304" pitchFamily="18"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Ребенок </a:t>
            </a:r>
            <a:r>
              <a:rPr lang="ru-RU" sz="2800" dirty="0">
                <a:latin typeface="Segoe UI" panose="020B0502040204020203" pitchFamily="34" charset="0"/>
                <a:ea typeface="Times New Roman" panose="02020603050405020304" pitchFamily="18" charset="0"/>
              </a:rPr>
              <a:t>привлекает внимание окружающих голосовыми реакциями</a:t>
            </a:r>
            <a:r>
              <a:rPr lang="ru-RU" sz="2800" dirty="0" smtClean="0">
                <a:latin typeface="Segoe UI" panose="020B0502040204020203" pitchFamily="34" charset="0"/>
                <a:ea typeface="Times New Roman" panose="02020603050405020304" pitchFamily="18" charset="0"/>
              </a:rPr>
              <a:t>.</a:t>
            </a: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panose="020B0502040204020203" pitchFamily="34" charset="0"/>
                <a:ea typeface="Times New Roman" panose="02020603050405020304" pitchFamily="18" charset="0"/>
              </a:rPr>
              <a:t>В </a:t>
            </a:r>
            <a:r>
              <a:rPr lang="ru-RU" sz="2800" dirty="0">
                <a:latin typeface="Segoe UI" panose="020B0502040204020203" pitchFamily="34" charset="0"/>
                <a:ea typeface="Times New Roman" panose="02020603050405020304" pitchFamily="18" charset="0"/>
              </a:rPr>
              <a:t>девять месяцев появляется так называемый модулированный лепет или </a:t>
            </a:r>
            <a:r>
              <a:rPr lang="ru-RU" sz="2800" dirty="0" err="1">
                <a:latin typeface="Segoe UI" panose="020B0502040204020203" pitchFamily="34" charset="0"/>
                <a:ea typeface="Times New Roman" panose="02020603050405020304" pitchFamily="18" charset="0"/>
              </a:rPr>
              <a:t>лепетное</a:t>
            </a:r>
            <a:r>
              <a:rPr lang="ru-RU" sz="2800" dirty="0">
                <a:latin typeface="Segoe UI" panose="020B0502040204020203" pitchFamily="34" charset="0"/>
                <a:ea typeface="Times New Roman" panose="02020603050405020304" pitchFamily="18" charset="0"/>
              </a:rPr>
              <a:t> </a:t>
            </a:r>
            <a:r>
              <a:rPr lang="ru-RU" sz="2800" dirty="0" err="1">
                <a:latin typeface="Segoe UI" panose="020B0502040204020203" pitchFamily="34" charset="0"/>
                <a:ea typeface="Times New Roman" panose="02020603050405020304" pitchFamily="18" charset="0"/>
              </a:rPr>
              <a:t>декламирование</a:t>
            </a:r>
            <a:r>
              <a:rPr lang="ru-RU" sz="2800" dirty="0">
                <a:latin typeface="Segoe UI" panose="020B0502040204020203" pitchFamily="34"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73583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751840" y="1501616"/>
            <a:ext cx="10627360" cy="2677656"/>
          </a:xfrm>
          <a:prstGeom prst="rect">
            <a:avLst/>
          </a:prstGeom>
        </p:spPr>
        <p:txBody>
          <a:bodyPr wrap="square">
            <a:spAutoFit/>
          </a:bodyPr>
          <a:lstStyle/>
          <a:p>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С десяти месяцев </a:t>
            </a:r>
            <a:r>
              <a:rPr lang="ru-RU" sz="2800" dirty="0">
                <a:latin typeface="Segoe UI" panose="020B0502040204020203" pitchFamily="34" charset="0"/>
                <a:ea typeface="Times New Roman" panose="02020603050405020304" pitchFamily="18" charset="0"/>
              </a:rPr>
              <a:t>начинается </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период произвольного подражания</a:t>
            </a:r>
            <a:r>
              <a:rPr lang="ru-RU" sz="2800" dirty="0">
                <a:latin typeface="Segoe UI" panose="020B0502040204020203" pitchFamily="34" charset="0"/>
                <a:ea typeface="Times New Roman" panose="02020603050405020304" pitchFamily="18" charset="0"/>
              </a:rPr>
              <a:t>, ребенок пытается повторять за взрослым отдельные слоги и даже слова</a:t>
            </a:r>
            <a:r>
              <a:rPr lang="ru-RU" sz="2800" dirty="0" smtClean="0">
                <a:latin typeface="Segoe UI" panose="020B0502040204020203" pitchFamily="34" charset="0"/>
                <a:ea typeface="Times New Roman" panose="02020603050405020304" pitchFamily="18" charset="0"/>
              </a:rPr>
              <a:t>.</a:t>
            </a: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В </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одиннадцать месяцев </a:t>
            </a:r>
            <a:r>
              <a:rPr lang="ru-RU" sz="2800" dirty="0">
                <a:latin typeface="Segoe UI" panose="020B0502040204020203" pitchFamily="34" charset="0"/>
                <a:ea typeface="Times New Roman" panose="02020603050405020304" pitchFamily="18" charset="0"/>
              </a:rPr>
              <a:t>у ребенка появляются слова </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НЕ, ДА </a:t>
            </a:r>
            <a:r>
              <a:rPr lang="ru-RU" sz="2800" dirty="0">
                <a:latin typeface="Segoe UI" panose="020B0502040204020203" pitchFamily="34" charset="0"/>
                <a:ea typeface="Times New Roman" panose="02020603050405020304" pitchFamily="18" charset="0"/>
              </a:rPr>
              <a:t>с соответствующими жестами.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81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508000" y="943878"/>
            <a:ext cx="11490960" cy="4401205"/>
          </a:xfrm>
          <a:prstGeom prst="rect">
            <a:avLst/>
          </a:prstGeom>
        </p:spPr>
        <p:txBody>
          <a:bodyPr wrap="square">
            <a:spAutoFit/>
          </a:bodyPr>
          <a:lstStyle/>
          <a:p>
            <a:r>
              <a:rPr lang="ru-RU" sz="2800" dirty="0">
                <a:latin typeface="Segoe UI" panose="020B0502040204020203" pitchFamily="34" charset="0"/>
                <a:ea typeface="Times New Roman" panose="02020603050405020304" pitchFamily="18" charset="0"/>
              </a:rPr>
              <a:t>К году вес мозга ребенка удваивается. У нормально развивающегося ребенка к году не менее 10–15-ти осознанно употребляемых слов </a:t>
            </a:r>
            <a:endParaRPr lang="ru-RU" sz="2800" dirty="0" smtClean="0">
              <a:latin typeface="Segoe UI" panose="020B0502040204020203" pitchFamily="34" charset="0"/>
              <a:ea typeface="Times New Roman" panose="02020603050405020304" pitchFamily="18" charset="0"/>
            </a:endParaRPr>
          </a:p>
          <a:p>
            <a:endParaRPr lang="ru-RU" sz="2800" dirty="0" smtClean="0">
              <a:latin typeface="Segoe UI" panose="020B0502040204020203" pitchFamily="34" charset="0"/>
              <a:ea typeface="Times New Roman" panose="02020603050405020304" pitchFamily="18" charset="0"/>
            </a:endParaRPr>
          </a:p>
          <a:p>
            <a:r>
              <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rPr>
              <a:t>(</a:t>
            </a:r>
            <a:r>
              <a:rPr lang="ru-RU" sz="2800" dirty="0">
                <a:latin typeface="Segoe UI Semibold" panose="020B0702040204020203" pitchFamily="34" charset="0"/>
                <a:ea typeface="Times New Roman" panose="02020603050405020304" pitchFamily="18" charset="0"/>
                <a:cs typeface="Segoe UI Semibold" panose="020B0702040204020203" pitchFamily="34" charset="0"/>
              </a:rPr>
              <a:t>МАМА, МЯУ, БАБА, БАХ, БАЙ-БАЙ, БИ- БИ, ПАПА, ПАЙ, НЯНЯ, НО-НО, ДАЙ, ДЯДЯ, ДЕДА, ТУ-ТУ, ТЁТЯ, КО-КО, КИСЬ, ГУЛЯ, ГА-ГА, ЛЯЛЯ), </a:t>
            </a:r>
            <a:endPar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endParaRPr>
          </a:p>
          <a:p>
            <a:endParaRPr lang="ru-RU" sz="2800" dirty="0" smtClean="0">
              <a:latin typeface="Segoe UI Semibold" panose="020B0702040204020203" pitchFamily="34" charset="0"/>
              <a:ea typeface="Times New Roman" panose="02020603050405020304" pitchFamily="18" charset="0"/>
              <a:cs typeface="Segoe UI Semibold" panose="020B0702040204020203" pitchFamily="34" charset="0"/>
            </a:endParaRPr>
          </a:p>
          <a:p>
            <a:r>
              <a:rPr lang="ru-RU" sz="2800" dirty="0" smtClean="0">
                <a:latin typeface="Segoe UI" panose="020B0502040204020203" pitchFamily="34" charset="0"/>
                <a:ea typeface="Times New Roman" panose="02020603050405020304" pitchFamily="18" charset="0"/>
              </a:rPr>
              <a:t>но </a:t>
            </a:r>
            <a:r>
              <a:rPr lang="ru-RU" sz="2800" dirty="0">
                <a:latin typeface="Segoe UI" panose="020B0502040204020203" pitchFamily="34" charset="0"/>
                <a:ea typeface="Times New Roman" panose="02020603050405020304" pitchFamily="18" charset="0"/>
              </a:rPr>
              <a:t>слово у ребенка </a:t>
            </a:r>
            <a:r>
              <a:rPr lang="ru-RU" sz="2800" dirty="0" smtClean="0">
                <a:latin typeface="Segoe UI" panose="020B0502040204020203" pitchFamily="34" charset="0"/>
                <a:ea typeface="Times New Roman" panose="02020603050405020304" pitchFamily="18" charset="0"/>
              </a:rPr>
              <a:t>по-прежнему </a:t>
            </a:r>
            <a:r>
              <a:rPr lang="ru-RU" sz="2800" dirty="0">
                <a:latin typeface="Segoe UI" panose="020B0502040204020203" pitchFamily="34" charset="0"/>
                <a:ea typeface="Times New Roman" panose="02020603050405020304" pitchFamily="18" charset="0"/>
              </a:rPr>
              <a:t>вызывается взрослым, у ребенка еще нет потребности в использовании слов.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098093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464646"/>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1640</Words>
  <Application>Microsoft Office PowerPoint</Application>
  <PresentationFormat>Произвольный</PresentationFormat>
  <Paragraphs>229</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Octacore</dc:creator>
  <cp:lastModifiedBy>Пользователь Windows</cp:lastModifiedBy>
  <cp:revision>10</cp:revision>
  <dcterms:created xsi:type="dcterms:W3CDTF">2016-04-06T14:13:44Z</dcterms:created>
  <dcterms:modified xsi:type="dcterms:W3CDTF">2019-04-11T10:54:13Z</dcterms:modified>
</cp:coreProperties>
</file>