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34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20.06.2022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4704" y="3635896"/>
            <a:ext cx="5976664" cy="19629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Правила речевого общения с ребенком, имеющим особенности развития</a:t>
            </a:r>
            <a:br>
              <a:rPr lang="ru-RU" dirty="0" smtClean="0"/>
            </a:br>
            <a:r>
              <a:rPr lang="ru-RU" sz="2200" dirty="0" smtClean="0"/>
              <a:t>Рекомендации родителям и специалистам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807200"/>
            <a:ext cx="6858000" cy="23368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algn="r"/>
            <a:r>
              <a:rPr lang="ru-RU" sz="2000" dirty="0" smtClean="0"/>
              <a:t>Голубина О.О.</a:t>
            </a:r>
          </a:p>
          <a:p>
            <a:pPr algn="r"/>
            <a:r>
              <a:rPr lang="ru-RU" sz="2000" dirty="0" smtClean="0"/>
              <a:t>Педагог-психолог МБДОУ «Детский сад № 12»</a:t>
            </a:r>
          </a:p>
          <a:p>
            <a:pPr algn="r"/>
            <a:r>
              <a:rPr lang="ru-RU" sz="2000" dirty="0"/>
              <a:t>г</a:t>
            </a:r>
            <a:r>
              <a:rPr lang="ru-RU" sz="2000" dirty="0" smtClean="0"/>
              <a:t>. Гусь-Хрустальный</a:t>
            </a:r>
            <a:endParaRPr lang="ru-RU" sz="2000" dirty="0"/>
          </a:p>
        </p:txBody>
      </p:sp>
      <p:pic>
        <p:nvPicPr>
          <p:cNvPr id="4" name="Рисунок 3" descr="C:\Documents and Settings\x-x-x\Рабочий стол\ДОУ №12 Кристаллик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142" y="129566"/>
            <a:ext cx="2232248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63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1 ОВЗ посмотреть\Новая папка\164905185493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70" t="-371" r="49528" b="76055"/>
          <a:stretch/>
        </p:blipFill>
        <p:spPr bwMode="auto">
          <a:xfrm>
            <a:off x="1484784" y="179512"/>
            <a:ext cx="4637314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8720" y="2915816"/>
            <a:ext cx="5760640" cy="604867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dirty="0" smtClean="0"/>
          </a:p>
          <a:p>
            <a:pPr marL="82296" indent="0" algn="just">
              <a:buNone/>
            </a:pPr>
            <a:r>
              <a:rPr lang="ru-RU" dirty="0" smtClean="0"/>
              <a:t>Очень </a:t>
            </a:r>
            <a:r>
              <a:rPr lang="ru-RU" dirty="0"/>
              <a:t>часто у детей с особенностями развития наблюдаются проблемы с пониманием речи на слух. Это затрудняет выполнение инструкций, понимание задания, вызывает проблемное поведение у ребенка, поскольку он не понимает, что в данный момент от него хотят. </a:t>
            </a:r>
            <a:endParaRPr lang="ru-RU" dirty="0" smtClean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20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u="sng" dirty="0" smtClean="0"/>
              <a:t>Советы </a:t>
            </a:r>
            <a:r>
              <a:rPr lang="ru-RU" sz="3600" u="sng" dirty="0"/>
              <a:t>родителям и педагогам в такой ситуации:</a:t>
            </a:r>
            <a:r>
              <a:rPr lang="ru-RU" u="sng" dirty="0"/>
              <a:t/>
            </a:r>
            <a:br>
              <a:rPr lang="ru-RU" u="sng" dirty="0"/>
            </a:br>
            <a:endParaRPr lang="ru-RU" u="sng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Смотрите в лицо ребенку и убедитесь, что он понимает, что вы к нему обращаетесь – ребенок встретился с Вами взглядом и </a:t>
            </a:r>
            <a:r>
              <a:rPr lang="ru-RU" dirty="0" smtClean="0"/>
              <a:t>слушает.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Picture 2" descr="F:\1 ОВЗ посмотреть\Новая папка\164905185494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480" r="43730" b="57675"/>
          <a:stretch/>
        </p:blipFill>
        <p:spPr bwMode="auto">
          <a:xfrm>
            <a:off x="1196752" y="4860032"/>
            <a:ext cx="5081781" cy="343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99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6706" y="395536"/>
            <a:ext cx="5623560" cy="793566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Контролируйте количество слов, которое Вы произносите, когда общаетесь с ребенком с нарушениями понимания речи – есть достаточно простое правило </a:t>
            </a:r>
            <a:r>
              <a:rPr lang="ru-RU" dirty="0" smtClean="0"/>
              <a:t>:</a:t>
            </a:r>
          </a:p>
          <a:p>
            <a:pPr marL="82296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+ </a:t>
            </a:r>
            <a:r>
              <a:rPr lang="ru-RU" dirty="0">
                <a:solidFill>
                  <a:srgbClr val="FF0000"/>
                </a:solidFill>
              </a:rPr>
              <a:t>1 слово к тому количеству слов, которые сейчас говорит ребёнок </a:t>
            </a:r>
            <a:endParaRPr lang="ru-RU" dirty="0" smtClean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Например</a:t>
            </a:r>
            <a:r>
              <a:rPr lang="ru-RU" dirty="0"/>
              <a:t>, если ребёнок разговаривает, одним словом, значит, взрослый не должен произносить более 2 слов; если ребёнок не разговаривает - то взрослому рекомендуется общаться, одним </a:t>
            </a:r>
            <a:r>
              <a:rPr lang="ru-RU" dirty="0" smtClean="0"/>
              <a:t>словом.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79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6706" y="3851920"/>
            <a:ext cx="5623560" cy="4479280"/>
          </a:xfrm>
        </p:spPr>
        <p:txBody>
          <a:bodyPr/>
          <a:lstStyle/>
          <a:p>
            <a:r>
              <a:rPr lang="ru-RU" dirty="0"/>
              <a:t>Произносите слова четко, достаточно громко, но используйте естественную интонацию.</a:t>
            </a:r>
            <a:br>
              <a:rPr lang="ru-RU" dirty="0"/>
            </a:br>
            <a:r>
              <a:rPr lang="ru-RU" dirty="0"/>
              <a:t>Подкрепляйте обращение указанием на предмет при его назывании или демонстрируйте действие.</a:t>
            </a:r>
            <a:endParaRPr lang="ru-RU" dirty="0"/>
          </a:p>
        </p:txBody>
      </p:sp>
      <p:pic>
        <p:nvPicPr>
          <p:cNvPr id="4" name="Picture 2" descr="F:\1 ОВЗ посмотреть\Новая папка\164905185493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318" r="49946" b="37758"/>
          <a:stretch/>
        </p:blipFill>
        <p:spPr bwMode="auto">
          <a:xfrm>
            <a:off x="1484784" y="315000"/>
            <a:ext cx="4513211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9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6706" y="395536"/>
            <a:ext cx="5623560" cy="842493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Если Вы хотите, чтобы ребенок выполнил какое – либо действие – произнесите один раз название действия, используя вышеперечисленные правила, после чего помогите ребенку выполнить это действие.</a:t>
            </a:r>
          </a:p>
          <a:p>
            <a:r>
              <a:rPr lang="ru-RU" dirty="0"/>
              <a:t>Постепенно снижайте подсказку – от полной физической помощи до жеста и затем предоставьте ребенку возможность выполнить действие после Вашей </a:t>
            </a:r>
            <a:r>
              <a:rPr lang="ru-RU" dirty="0" smtClean="0"/>
              <a:t>просьбы.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82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6706" y="395536"/>
            <a:ext cx="5623560" cy="8640960"/>
          </a:xfrm>
        </p:spPr>
        <p:txBody>
          <a:bodyPr>
            <a:normAutofit/>
          </a:bodyPr>
          <a:lstStyle/>
          <a:p>
            <a:r>
              <a:rPr lang="ru-RU" dirty="0"/>
              <a:t>Не повторяйте инструкцию или обращение к ребенку громче и несколько раз, как правило дело не в том, что ребенок Вас не слышит, а в том, что он не понимает то, что Вы ему сейчас говорите.</a:t>
            </a:r>
          </a:p>
          <a:p>
            <a:r>
              <a:rPr lang="ru-RU" dirty="0"/>
              <a:t>Произносите только то, что имеет отношение к данной ситуации (Например: «Будем кушать») и обсуждайте информацию, которая имеет отношение к недавнему пережитому опыту ребенка (Например: «Мы гуляли»).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03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6706" y="3203848"/>
            <a:ext cx="5623560" cy="576064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Расширяйте словарный запас только теми словами, которые обозначают предметы и действия из реальной жизни ребёнка – гораздо важнее отличать предметы одежды и посуды, чем животных Африки.</a:t>
            </a:r>
          </a:p>
          <a:p>
            <a:r>
              <a:rPr lang="ru-RU" dirty="0"/>
              <a:t>Используйте для просмотра и комментария детские книги или картинки с яркими, реалистичными рисунками, желательно отражающими наглядный опыт </a:t>
            </a:r>
            <a:r>
              <a:rPr lang="ru-RU" dirty="0" smtClean="0"/>
              <a:t>ребёнка.</a:t>
            </a:r>
            <a:endParaRPr lang="ru-RU" dirty="0"/>
          </a:p>
        </p:txBody>
      </p:sp>
      <p:pic>
        <p:nvPicPr>
          <p:cNvPr id="4" name="Picture 2" descr="F:\1 ОВЗ посмотреть\Новая папка\1649051854934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9841" r="54553" b="3715"/>
          <a:stretch/>
        </p:blipFill>
        <p:spPr bwMode="auto">
          <a:xfrm>
            <a:off x="1988840" y="251520"/>
            <a:ext cx="359287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03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0728" y="3059832"/>
            <a:ext cx="5623560" cy="2569592"/>
          </a:xfrm>
        </p:spPr>
        <p:txBody>
          <a:bodyPr/>
          <a:lstStyle/>
          <a:p>
            <a:pPr marL="82296" indent="0" algn="ctr">
              <a:buNone/>
            </a:pPr>
            <a:r>
              <a:rPr lang="ru-RU" dirty="0"/>
              <a:t>Выполнение этих простых правил позволит в значительной мере упростить понимание речи для Вашего ребенка и улучшит его жизнь!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93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</TotalTime>
  <Words>373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Правила речевого общения с ребенком, имеющим особенности развития Рекомендации родителям и специалистам</vt:lpstr>
      <vt:lpstr>Презентация PowerPoint</vt:lpstr>
      <vt:lpstr>Советы родителям и педагогам в такой ситуации: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речевого общения с ребенком, имеющим особенности развития Рекомендации родителям и специалистам</dc:title>
  <dc:creator>детский сад</dc:creator>
  <cp:lastModifiedBy>детский сад</cp:lastModifiedBy>
  <cp:revision>4</cp:revision>
  <dcterms:created xsi:type="dcterms:W3CDTF">2022-06-20T07:28:22Z</dcterms:created>
  <dcterms:modified xsi:type="dcterms:W3CDTF">2022-06-20T08:04:29Z</dcterms:modified>
</cp:coreProperties>
</file>