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83" r:id="rId3"/>
    <p:sldId id="279" r:id="rId4"/>
    <p:sldId id="285" r:id="rId5"/>
    <p:sldId id="281" r:id="rId6"/>
    <p:sldId id="289" r:id="rId7"/>
    <p:sldId id="286" r:id="rId8"/>
    <p:sldId id="278" r:id="rId9"/>
    <p:sldId id="280" r:id="rId10"/>
    <p:sldId id="282" r:id="rId11"/>
    <p:sldId id="28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62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2CC4B-F916-4F84-AF0A-6F9C337EB1F6}" type="datetimeFigureOut">
              <a:rPr lang="ru-RU" smtClean="0"/>
              <a:pPr/>
              <a:t>21.06.2022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97B46-D779-4DD7-95F7-B08F970C7F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2CC4B-F916-4F84-AF0A-6F9C337EB1F6}" type="datetimeFigureOut">
              <a:rPr lang="ru-RU" smtClean="0"/>
              <a:pPr/>
              <a:t>21.06.2022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97B46-D779-4DD7-95F7-B08F970C7F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2CC4B-F916-4F84-AF0A-6F9C337EB1F6}" type="datetimeFigureOut">
              <a:rPr lang="ru-RU" smtClean="0"/>
              <a:pPr/>
              <a:t>21.06.2022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97B46-D779-4DD7-95F7-B08F970C7F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2CC4B-F916-4F84-AF0A-6F9C337EB1F6}" type="datetimeFigureOut">
              <a:rPr lang="ru-RU" smtClean="0"/>
              <a:pPr/>
              <a:t>21.06.2022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97B46-D779-4DD7-95F7-B08F970C7F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2CC4B-F916-4F84-AF0A-6F9C337EB1F6}" type="datetimeFigureOut">
              <a:rPr lang="ru-RU" smtClean="0"/>
              <a:pPr/>
              <a:t>21.06.2022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97B46-D779-4DD7-95F7-B08F970C7F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2CC4B-F916-4F84-AF0A-6F9C337EB1F6}" type="datetimeFigureOut">
              <a:rPr lang="ru-RU" smtClean="0"/>
              <a:pPr/>
              <a:t>21.06.2022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97B46-D779-4DD7-95F7-B08F970C7F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2CC4B-F916-4F84-AF0A-6F9C337EB1F6}" type="datetimeFigureOut">
              <a:rPr lang="ru-RU" smtClean="0"/>
              <a:pPr/>
              <a:t>21.06.2022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97B46-D779-4DD7-95F7-B08F970C7F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2CC4B-F916-4F84-AF0A-6F9C337EB1F6}" type="datetimeFigureOut">
              <a:rPr lang="ru-RU" smtClean="0"/>
              <a:pPr/>
              <a:t>21.06.2022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97B46-D779-4DD7-95F7-B08F970C7F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2CC4B-F916-4F84-AF0A-6F9C337EB1F6}" type="datetimeFigureOut">
              <a:rPr lang="ru-RU" smtClean="0"/>
              <a:pPr/>
              <a:t>21.06.2022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97B46-D779-4DD7-95F7-B08F970C7F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2CC4B-F916-4F84-AF0A-6F9C337EB1F6}" type="datetimeFigureOut">
              <a:rPr lang="ru-RU" smtClean="0"/>
              <a:pPr/>
              <a:t>21.06.2022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97B46-D779-4DD7-95F7-B08F970C7F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2CC4B-F916-4F84-AF0A-6F9C337EB1F6}" type="datetimeFigureOut">
              <a:rPr lang="ru-RU" smtClean="0"/>
              <a:pPr/>
              <a:t>21.06.2022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97B46-D779-4DD7-95F7-B08F970C7FB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652CC4B-F916-4F84-AF0A-6F9C337EB1F6}" type="datetimeFigureOut">
              <a:rPr lang="ru-RU" smtClean="0"/>
              <a:pPr/>
              <a:t>21.06.2022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E597B46-D779-4DD7-95F7-B08F970C7F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NUL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u12.gusobr.ru/%d0%b2%d0%b8%d1%80%d1%82%d1%83%d0%b0%d0%bb%d1%8c%d0%bd%d1%8b%d0%b9-%d0%b4%d0%b5%d1%82%d1%81%d0%ba%d0%b8%d0%b9-%d1%81%d0%b0%d0%b4/" TargetMode="Externa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sites.google.com/view/risuuplastilinom/%D0%B4%D0%B0%D0%B2%D0%B0%D0%B9%D1%82%D0%B5-%D0%BF%D0%BE%D0%B7%D0%BD%D0%B0%D0%BA%D0%BE%D0%BC%D0%B8%D0%BC%D1%81%D1%8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sites.google.com/view/yarisuyuplastilinom/%D0%B3%D0%BB%D0%B0%D0%B2%D0%BD%D0%B0%D1%8F-%D1%81%D1%82%D1%80%D0%B0%D0%BD%D0%B8%D1%86%D0%B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4294940"/>
            <a:ext cx="8712968" cy="2068460"/>
          </a:xfrm>
        </p:spPr>
        <p:txBody>
          <a:bodyPr/>
          <a:lstStyle/>
          <a:p>
            <a:pPr algn="ctr"/>
            <a:r>
              <a:rPr lang="ru-RU" sz="4400" b="1" i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4400" b="1" i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44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44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4400" b="1" i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4400" b="1" i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44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44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4400" b="1" i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4400" b="1" i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44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44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4400" b="1" i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4400" b="1" i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4800" b="1" i="1" dirty="0" smtClean="0">
                <a:solidFill>
                  <a:srgbClr val="002060"/>
                </a:solidFill>
                <a:latin typeface="Monotype Corsiva" pitchFamily="66" charset="0"/>
                <a:ea typeface="Times New Roman"/>
                <a:cs typeface="Times New Roman"/>
              </a:rPr>
              <a:t>Работы детей</a:t>
            </a:r>
            <a:br>
              <a:rPr lang="ru-RU" sz="4800" b="1" i="1" dirty="0" smtClean="0">
                <a:solidFill>
                  <a:srgbClr val="002060"/>
                </a:solidFill>
                <a:latin typeface="Monotype Corsiva" pitchFamily="66" charset="0"/>
                <a:ea typeface="Times New Roman"/>
                <a:cs typeface="Times New Roman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Monotype Corsiva" pitchFamily="66" charset="0"/>
                <a:ea typeface="Times New Roman"/>
                <a:cs typeface="Times New Roman"/>
              </a:rPr>
              <a:t>в  рамках  разработки  и  реализации  авторской  программы </a:t>
            </a:r>
            <a:br>
              <a:rPr lang="ru-RU" sz="2800" b="1" i="1" dirty="0" smtClean="0">
                <a:solidFill>
                  <a:srgbClr val="002060"/>
                </a:solidFill>
                <a:latin typeface="Monotype Corsiva" pitchFamily="66" charset="0"/>
                <a:ea typeface="Times New Roman"/>
                <a:cs typeface="Times New Roman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Monotype Corsiva" pitchFamily="66" charset="0"/>
                <a:ea typeface="Times New Roman"/>
                <a:cs typeface="Times New Roman"/>
              </a:rPr>
              <a:t>по  пластилинографии  </a:t>
            </a:r>
            <a:br>
              <a:rPr lang="ru-RU" sz="2800" b="1" i="1" dirty="0" smtClean="0">
                <a:solidFill>
                  <a:srgbClr val="002060"/>
                </a:solidFill>
                <a:latin typeface="Monotype Corsiva" pitchFamily="66" charset="0"/>
                <a:ea typeface="Times New Roman"/>
                <a:cs typeface="Times New Roman"/>
              </a:rPr>
            </a:br>
            <a:r>
              <a:rPr lang="ru-RU" sz="2800" b="1" i="1" dirty="0">
                <a:solidFill>
                  <a:srgbClr val="002060"/>
                </a:solidFill>
                <a:latin typeface="Monotype Corsiva" pitchFamily="66" charset="0"/>
                <a:ea typeface="Times New Roman"/>
                <a:cs typeface="Times New Roman"/>
              </a:rPr>
              <a:t/>
            </a:r>
            <a:br>
              <a:rPr lang="ru-RU" sz="2800" b="1" i="1" dirty="0">
                <a:solidFill>
                  <a:srgbClr val="002060"/>
                </a:solidFill>
                <a:latin typeface="Monotype Corsiva" pitchFamily="66" charset="0"/>
                <a:ea typeface="Times New Roman"/>
                <a:cs typeface="Times New Roman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Monotype Corsiva" pitchFamily="66" charset="0"/>
                <a:ea typeface="Times New Roman"/>
                <a:cs typeface="Times New Roman"/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latin typeface="Monotype Corsiva" pitchFamily="66" charset="0"/>
                <a:ea typeface="Times New Roman"/>
                <a:cs typeface="Times New Roman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Monotype Corsiva" pitchFamily="66" charset="0"/>
                <a:ea typeface="Times New Roman"/>
                <a:cs typeface="Times New Roman"/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latin typeface="Monotype Corsiva" pitchFamily="66" charset="0"/>
                <a:ea typeface="Times New Roman"/>
                <a:cs typeface="Times New Roman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Monotype Corsiva" pitchFamily="66" charset="0"/>
                <a:ea typeface="Times New Roman"/>
                <a:cs typeface="Times New Roman"/>
              </a:rPr>
              <a:t>2021-2022 </a:t>
            </a:r>
            <a:r>
              <a:rPr lang="ru-RU" sz="2800" b="1" i="1" dirty="0">
                <a:solidFill>
                  <a:srgbClr val="002060"/>
                </a:solidFill>
                <a:latin typeface="Monotype Corsiva" pitchFamily="66" charset="0"/>
                <a:ea typeface="Times New Roman"/>
                <a:cs typeface="Times New Roman"/>
              </a:rPr>
              <a:t>учебный год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8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28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</a:br>
            <a:endParaRPr lang="ru-RU" sz="2800" b="1" i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03440" y="5877272"/>
            <a:ext cx="5040560" cy="1368152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Голубина Ольга Олеговна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Педагог-психолог  МБДОУ «Детский сад № 12»</a:t>
            </a:r>
            <a:endParaRPr lang="ru-RU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C:\Documents and Settings\x-x-x\Рабочий стол\ДОУ №12 Кристаллик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35926"/>
            <a:ext cx="2376264" cy="1897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l="24889" t="3110" r="2205" b="66830"/>
          <a:stretch/>
        </p:blipFill>
        <p:spPr bwMode="auto">
          <a:xfrm>
            <a:off x="1330754" y="3794957"/>
            <a:ext cx="2839630" cy="8693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Picture 2"/>
          <p:cNvPicPr/>
          <p:nvPr/>
        </p:nvPicPr>
        <p:blipFill rotWithShape="1">
          <a:blip r:embed="rId5" cstate="print"/>
          <a:srcRect l="2056" t="32774" r="76400" b="36390"/>
          <a:stretch/>
        </p:blipFill>
        <p:spPr bwMode="auto">
          <a:xfrm>
            <a:off x="4159123" y="3783507"/>
            <a:ext cx="753745" cy="880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/>
          <p:nvPr/>
        </p:nvPicPr>
        <p:blipFill rotWithShape="1">
          <a:blip r:embed="rId5" cstate="print"/>
          <a:srcRect l="23184" t="32774" r="21060" b="33072"/>
          <a:stretch/>
        </p:blipFill>
        <p:spPr bwMode="auto">
          <a:xfrm>
            <a:off x="4912868" y="3783507"/>
            <a:ext cx="1842770" cy="8693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8" name="Picture 2"/>
          <p:cNvPicPr/>
          <p:nvPr/>
        </p:nvPicPr>
        <p:blipFill rotWithShape="1">
          <a:blip r:embed="rId5" cstate="print"/>
          <a:srcRect l="2056" t="32774" r="76400" b="36390"/>
          <a:stretch/>
        </p:blipFill>
        <p:spPr bwMode="auto">
          <a:xfrm>
            <a:off x="6892310" y="3783507"/>
            <a:ext cx="753745" cy="907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594" t="65972" r="3102" b="5066"/>
          <a:stretch/>
        </p:blipFill>
        <p:spPr bwMode="auto">
          <a:xfrm>
            <a:off x="7812360" y="3501009"/>
            <a:ext cx="960459" cy="11807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-217958" y="3814296"/>
            <a:ext cx="7729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0070C0"/>
                </a:solidFill>
              </a:rPr>
              <a:t>«</a:t>
            </a:r>
            <a:endParaRPr lang="ru-RU" sz="54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32440" y="3783507"/>
            <a:ext cx="7729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0070C0"/>
                </a:solidFill>
              </a:rPr>
              <a:t>»</a:t>
            </a:r>
            <a:endParaRPr lang="ru-RU" sz="5400" b="1" dirty="0">
              <a:solidFill>
                <a:srgbClr val="0070C0"/>
              </a:solidFill>
            </a:endParaRPr>
          </a:p>
        </p:txBody>
      </p:sp>
      <p:pic>
        <p:nvPicPr>
          <p:cNvPr id="12" name="Picture 2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l="4622" t="3110" r="75170" b="66830"/>
          <a:stretch/>
        </p:blipFill>
        <p:spPr bwMode="auto">
          <a:xfrm>
            <a:off x="348967" y="3501009"/>
            <a:ext cx="981787" cy="11765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64047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F:\Лисенок\165048019906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7408" y="836712"/>
            <a:ext cx="5060150" cy="5472608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:\ОЛЕНЁНОК\16442467919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3" y="260648"/>
            <a:ext cx="3630948" cy="4752528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15616" y="5013176"/>
            <a:ext cx="13260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«Оленёнок»</a:t>
            </a:r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5292080" y="6294398"/>
            <a:ext cx="23615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«Мечтающий Лисёнок»</a:t>
            </a:r>
            <a:endParaRPr lang="ru-RU" sz="1400" dirty="0"/>
          </a:p>
        </p:txBody>
      </p:sp>
      <p:sp>
        <p:nvSpPr>
          <p:cNvPr id="9" name="Стрелка влево 8"/>
          <p:cNvSpPr/>
          <p:nvPr/>
        </p:nvSpPr>
        <p:spPr>
          <a:xfrm>
            <a:off x="1475656" y="6237312"/>
            <a:ext cx="1080120" cy="40069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0" y="5661248"/>
            <a:ext cx="37444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hlinkClick r:id="rId5"/>
              </a:rPr>
              <a:t>Мастер-классы по </a:t>
            </a:r>
            <a:r>
              <a:rPr lang="ru-RU" b="1" dirty="0" smtClean="0">
                <a:solidFill>
                  <a:srgbClr val="0070C0"/>
                </a:solidFill>
                <a:hlinkClick r:id="rId5"/>
              </a:rPr>
              <a:t>пластилинографии от Валерии</a:t>
            </a:r>
            <a:r>
              <a:rPr lang="ru-RU" dirty="0" smtClean="0">
                <a:hlinkClick r:id="rId5"/>
              </a:rPr>
              <a:t>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3797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b="1" dirty="0" smtClean="0">
                <a:solidFill>
                  <a:srgbClr val="0070C0"/>
                </a:solidFill>
                <a:latin typeface="Gabriola" pitchFamily="82" charset="0"/>
              </a:rPr>
              <a:t>Рисуйте  пластилином!</a:t>
            </a:r>
          </a:p>
          <a:p>
            <a:pPr marL="0" indent="0" algn="ctr">
              <a:buNone/>
            </a:pPr>
            <a:r>
              <a:rPr lang="ru-RU" sz="5400" b="1" dirty="0" smtClean="0">
                <a:solidFill>
                  <a:srgbClr val="0070C0"/>
                </a:solidFill>
                <a:latin typeface="Gabriola" pitchFamily="82" charset="0"/>
              </a:rPr>
              <a:t>Творческих  успехов  вам!</a:t>
            </a:r>
          </a:p>
          <a:p>
            <a:pPr marL="0" indent="0" algn="ctr">
              <a:buNone/>
            </a:pPr>
            <a:endParaRPr lang="ru-RU" sz="5400" b="1" dirty="0">
              <a:solidFill>
                <a:srgbClr val="0070C0"/>
              </a:solidFill>
              <a:latin typeface="Gabriola" pitchFamily="82" charset="0"/>
            </a:endParaRPr>
          </a:p>
          <a:p>
            <a:pPr marL="0" indent="0" algn="ctr">
              <a:buNone/>
            </a:pP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xmlns="" val="117016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924475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Пластилинография – </a:t>
            </a:r>
            <a:br>
              <a:rPr lang="ru-RU" b="1" i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b="1" i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арт-терапевтическая практика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96752"/>
            <a:ext cx="8136904" cy="566124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Принципы </a:t>
            </a:r>
            <a:r>
              <a:rPr lang="ru-RU" dirty="0"/>
              <a:t>использования </a:t>
            </a:r>
            <a:r>
              <a:rPr lang="ru-RU" b="1" dirty="0" smtClean="0">
                <a:solidFill>
                  <a:srgbClr val="0070C0"/>
                </a:solidFill>
              </a:rPr>
              <a:t>пластилинографии как арт-терапевтической практики</a:t>
            </a:r>
            <a:r>
              <a:rPr lang="ru-RU" dirty="0" smtClean="0"/>
              <a:t> в развивающей работе с детьми дошкольного возраста просты </a:t>
            </a:r>
            <a:r>
              <a:rPr lang="ru-RU" dirty="0"/>
              <a:t>и </a:t>
            </a:r>
            <a:r>
              <a:rPr lang="ru-RU" dirty="0" smtClean="0"/>
              <a:t>понятны, так как эта практика обладает:</a:t>
            </a:r>
            <a:endParaRPr lang="ru-RU" dirty="0"/>
          </a:p>
          <a:p>
            <a:r>
              <a:rPr lang="ru-RU" dirty="0" smtClean="0"/>
              <a:t>Простотой </a:t>
            </a:r>
            <a:r>
              <a:rPr lang="ru-RU" dirty="0"/>
              <a:t>и </a:t>
            </a:r>
            <a:r>
              <a:rPr lang="ru-RU" dirty="0" smtClean="0"/>
              <a:t>доступностью.</a:t>
            </a:r>
            <a:endParaRPr lang="ru-RU" dirty="0"/>
          </a:p>
          <a:p>
            <a:r>
              <a:rPr lang="ru-RU" dirty="0" smtClean="0"/>
              <a:t>Привлекательностью.</a:t>
            </a:r>
            <a:endParaRPr lang="ru-RU" dirty="0"/>
          </a:p>
          <a:p>
            <a:r>
              <a:rPr lang="ru-RU" dirty="0" smtClean="0"/>
              <a:t>Возможностью создания </a:t>
            </a:r>
            <a:r>
              <a:rPr lang="ru-RU" dirty="0"/>
              <a:t>комфортной </a:t>
            </a:r>
            <a:r>
              <a:rPr lang="ru-RU" dirty="0" smtClean="0"/>
              <a:t>атмосферы во время занятия.</a:t>
            </a: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Пластилинография (рисование пластилином) позволяет </a:t>
            </a:r>
            <a:r>
              <a:rPr lang="ru-RU" dirty="0"/>
              <a:t>приобщать к художественному творчеству </a:t>
            </a:r>
            <a:r>
              <a:rPr lang="ru-RU" dirty="0" smtClean="0"/>
              <a:t>всех детей дошкольного возраста, т.к</a:t>
            </a:r>
            <a:r>
              <a:rPr lang="ru-RU" dirty="0"/>
              <a:t>. </a:t>
            </a:r>
            <a:r>
              <a:rPr lang="ru-RU" dirty="0" smtClean="0"/>
              <a:t>«…задания </a:t>
            </a:r>
            <a:r>
              <a:rPr lang="ru-RU" dirty="0"/>
              <a:t>просты, способы их </a:t>
            </a:r>
            <a:r>
              <a:rPr lang="ru-RU" dirty="0" smtClean="0"/>
              <a:t>выполнения доступны </a:t>
            </a:r>
            <a:r>
              <a:rPr lang="ru-RU" dirty="0"/>
              <a:t>при любых видах нарушений и при любом уровне </a:t>
            </a:r>
            <a:r>
              <a:rPr lang="ru-RU" dirty="0" smtClean="0"/>
              <a:t>подготовки детей». (</a:t>
            </a:r>
            <a:r>
              <a:rPr lang="ru-RU" dirty="0"/>
              <a:t>Запольских О.С., Сапожникова О.Б</a:t>
            </a:r>
            <a:r>
              <a:rPr lang="ru-RU" dirty="0" smtClean="0"/>
              <a:t>.) </a:t>
            </a:r>
          </a:p>
          <a:p>
            <a:pPr marL="0" indent="0" algn="just">
              <a:buNone/>
            </a:pPr>
            <a:r>
              <a:rPr lang="ru-RU" dirty="0" smtClean="0"/>
              <a:t>Созданная на занятиях по пластилинографии благоприятная атмосфера, ситуация успеха, стимулирует усилия ребёнка. Поэтому у каждого получаются замечательные работы, нарисованные с помощью пластилина!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Представляем эти работы вашему вниманию!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700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3393"/>
            <a:ext cx="7125113" cy="92447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Gabriola" pitchFamily="82" charset="0"/>
              </a:rPr>
              <a:t>Работы </a:t>
            </a:r>
            <a:r>
              <a:rPr lang="ru-RU" b="1" dirty="0" err="1" smtClean="0">
                <a:solidFill>
                  <a:srgbClr val="0070C0"/>
                </a:solidFill>
                <a:latin typeface="Gabriola" pitchFamily="82" charset="0"/>
              </a:rPr>
              <a:t>Кокуркина</a:t>
            </a:r>
            <a:r>
              <a:rPr lang="ru-RU" b="1" dirty="0" smtClean="0">
                <a:solidFill>
                  <a:srgbClr val="0070C0"/>
                </a:solidFill>
                <a:latin typeface="Gabriola" pitchFamily="82" charset="0"/>
              </a:rPr>
              <a:t> Саши</a:t>
            </a:r>
            <a:endParaRPr lang="ru-RU" dirty="0"/>
          </a:p>
        </p:txBody>
      </p:sp>
      <p:pic>
        <p:nvPicPr>
          <p:cNvPr id="1027" name="Picture 3" descr="F:\16553937387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3743670" cy="5252148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:\16553937388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876154"/>
            <a:ext cx="3816424" cy="5291818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666759" y="6205113"/>
            <a:ext cx="10855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«Гномик»</a:t>
            </a:r>
            <a:endParaRPr lang="ru-R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6228184" y="6205112"/>
            <a:ext cx="1356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«Цыплёнок»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416202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95536" y="6381328"/>
            <a:ext cx="5178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hlinkClick r:id="rId2"/>
              </a:rPr>
              <a:t>Портфолио творческих работ Саши</a:t>
            </a:r>
            <a:r>
              <a:rPr lang="ru-RU" dirty="0" smtClean="0">
                <a:hlinkClick r:id="rId2"/>
              </a:rPr>
              <a:t>   </a:t>
            </a:r>
            <a:endParaRPr lang="ru-RU" dirty="0"/>
          </a:p>
        </p:txBody>
      </p:sp>
      <p:sp>
        <p:nvSpPr>
          <p:cNvPr id="6" name="Стрелка влево 5"/>
          <p:cNvSpPr/>
          <p:nvPr/>
        </p:nvSpPr>
        <p:spPr>
          <a:xfrm>
            <a:off x="5436096" y="6309320"/>
            <a:ext cx="1080120" cy="40069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4" descr="F:\165539373879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114" y="188640"/>
            <a:ext cx="2842245" cy="4052888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:\16553937388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6054" y="1700808"/>
            <a:ext cx="2916833" cy="4104600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165539373882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93143" y="188640"/>
            <a:ext cx="2749872" cy="3865823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59" y="4294527"/>
            <a:ext cx="16818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«Подснежники»</a:t>
            </a:r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3919791" y="5867399"/>
            <a:ext cx="1180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«Ландыш»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6565052" y="4140157"/>
            <a:ext cx="22060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«Жёлтый одуванчик»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209496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125113" cy="92447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Gabriola" pitchFamily="82" charset="0"/>
              </a:rPr>
              <a:t>Работы Веселовского Мирона</a:t>
            </a:r>
            <a:endParaRPr lang="ru-RU" dirty="0"/>
          </a:p>
        </p:txBody>
      </p:sp>
      <p:pic>
        <p:nvPicPr>
          <p:cNvPr id="4" name="Picture 4" descr="F:\16553941664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8720"/>
            <a:ext cx="4104456" cy="5586024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F:\165539416648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593"/>
          <a:stretch/>
        </p:blipFill>
        <p:spPr bwMode="auto">
          <a:xfrm>
            <a:off x="5436096" y="1563901"/>
            <a:ext cx="2736304" cy="4057743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47664" y="6535000"/>
            <a:ext cx="17604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«Кот с блинами»</a:t>
            </a: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6187733" y="5621644"/>
            <a:ext cx="12330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«Мухомор»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301542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F:\165539416657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5206985" cy="4052888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F:\16553941665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3168" y="3620918"/>
            <a:ext cx="4683195" cy="3120450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15616" y="4477144"/>
            <a:ext cx="2182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«Самолёт в облаках»</a:t>
            </a: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5724128" y="3313141"/>
            <a:ext cx="25042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«Спортивный мотоцикл»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258312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6381328"/>
            <a:ext cx="5485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hlinkClick r:id="rId2"/>
              </a:rPr>
              <a:t>Портфолио творческих работ Мирона</a:t>
            </a:r>
            <a:r>
              <a:rPr lang="ru-RU" dirty="0" smtClean="0">
                <a:hlinkClick r:id="rId2"/>
              </a:rPr>
              <a:t>   </a:t>
            </a:r>
            <a:endParaRPr lang="ru-RU" dirty="0"/>
          </a:p>
        </p:txBody>
      </p:sp>
      <p:sp>
        <p:nvSpPr>
          <p:cNvPr id="5" name="Стрелка влево 4"/>
          <p:cNvSpPr/>
          <p:nvPr/>
        </p:nvSpPr>
        <p:spPr>
          <a:xfrm>
            <a:off x="5527217" y="6365649"/>
            <a:ext cx="1080120" cy="40069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3" descr="F:\165539416650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822907" cy="4052888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:\16553941665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67277" y="1662936"/>
            <a:ext cx="2913362" cy="3768162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F:\165539416655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0301" y="1206757"/>
            <a:ext cx="2846204" cy="4680520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9552" y="4141208"/>
            <a:ext cx="19175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«Веточка жёлудя»</a:t>
            </a:r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4097594" y="5887277"/>
            <a:ext cx="779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«Мак»</a:t>
            </a:r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7092279" y="5431714"/>
            <a:ext cx="11929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«Нарцисс»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162452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-58994"/>
            <a:ext cx="7125113" cy="92447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Gabriola" pitchFamily="82" charset="0"/>
              </a:rPr>
              <a:t>Работы Пронягиной Валерии</a:t>
            </a:r>
            <a:endParaRPr lang="ru-RU" b="1" dirty="0">
              <a:solidFill>
                <a:srgbClr val="0070C0"/>
              </a:solidFill>
              <a:latin typeface="Gabriola" pitchFamily="82" charset="0"/>
            </a:endParaRPr>
          </a:p>
        </p:txBody>
      </p:sp>
      <p:pic>
        <p:nvPicPr>
          <p:cNvPr id="5" name="Picture 2" descr="F:\НОВОГОДНИЙ КАРНАВАЛ\16421622987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07504" y="836712"/>
            <a:ext cx="2973060" cy="4464496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:\ПТИЧКИ\16370701427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796136" y="822362"/>
            <a:ext cx="3205015" cy="4622862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:\Новая папка\163489445178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915816" y="2603888"/>
            <a:ext cx="3162328" cy="4248472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936642" y="5302090"/>
            <a:ext cx="13147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«Маскарад»</a:t>
            </a:r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3593809" y="2268553"/>
            <a:ext cx="16562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«Кот с рыбкой»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6147564" y="5455979"/>
            <a:ext cx="27895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«Птички – яркие пёрышки»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146945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F:\МОЙ ДЕДУШКА\16364445410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51520" y="692696"/>
            <a:ext cx="4195329" cy="5472608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:\ПТИЧКАМ НЕ ХОЛОДНО ЗИМОЙ\16395847132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597494" y="1793299"/>
            <a:ext cx="4464496" cy="3132682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27584" y="6309320"/>
            <a:ext cx="30283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«Портрет любимого дедушки»</a:t>
            </a:r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5187088" y="4941168"/>
            <a:ext cx="2941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«Птичкам не холодно зимой»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287327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1181</TotalTime>
  <Words>232</Words>
  <Application>Microsoft Office PowerPoint</Application>
  <PresentationFormat>Экран (4:3)</PresentationFormat>
  <Paragraphs>40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Spring</vt:lpstr>
      <vt:lpstr>       Работы детей в  рамках  разработки  и  реализации  авторской  программы  по  пластилинографии      2021-2022 учебный год  </vt:lpstr>
      <vt:lpstr>Пластилинография –  арт-терапевтическая практика</vt:lpstr>
      <vt:lpstr>Работы Кокуркина Саши</vt:lpstr>
      <vt:lpstr>Слайд 4</vt:lpstr>
      <vt:lpstr>Работы Веселовского Мирона</vt:lpstr>
      <vt:lpstr>Слайд 6</vt:lpstr>
      <vt:lpstr>Слайд 7</vt:lpstr>
      <vt:lpstr>Работы Пронягиной Валерии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Приоритетные направления развития психологической службы образовательных организаций</dc:title>
  <dc:creator>Людмила Панфилова</dc:creator>
  <cp:lastModifiedBy>RePack by SPecialiST</cp:lastModifiedBy>
  <cp:revision>62</cp:revision>
  <dcterms:created xsi:type="dcterms:W3CDTF">2014-11-25T20:51:01Z</dcterms:created>
  <dcterms:modified xsi:type="dcterms:W3CDTF">2022-06-21T18:35:49Z</dcterms:modified>
</cp:coreProperties>
</file>