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8" r:id="rId2"/>
  </p:sldMasterIdLst>
  <p:sldIdLst>
    <p:sldId id="270" r:id="rId3"/>
    <p:sldId id="297" r:id="rId4"/>
    <p:sldId id="301" r:id="rId5"/>
    <p:sldId id="302" r:id="rId6"/>
    <p:sldId id="290" r:id="rId7"/>
    <p:sldId id="291" r:id="rId8"/>
    <p:sldId id="292" r:id="rId9"/>
    <p:sldId id="293" r:id="rId10"/>
    <p:sldId id="298" r:id="rId11"/>
    <p:sldId id="300" r:id="rId12"/>
    <p:sldId id="299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BF5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9014" autoAdjust="0"/>
  </p:normalViewPr>
  <p:slideViewPr>
    <p:cSldViewPr snapToGrid="0">
      <p:cViewPr varScale="1">
        <p:scale>
          <a:sx n="77" d="100"/>
          <a:sy n="77" d="100"/>
        </p:scale>
        <p:origin x="91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DFAA27-CBFF-C23C-CFEE-E1717283B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1427586-81DD-59BE-1A84-AB4AB5857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85EE9E-9F7C-98D2-683D-FDD68ED02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9A34CE-3038-D6FB-D2BF-450450029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93FC02-0401-F43B-5A5B-44F9ACEEE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062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6E5B8-D98C-DCB3-7A94-E0D3175B3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CC8897-3200-B2C1-E733-0D0BE8D8A7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D40863-EFFD-AC5E-B391-9736842E5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DAEB57-5111-DB2F-CA77-88EC7F7CC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48911F-DF2F-B599-50C9-CF9BBB72F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29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08B3D22-C35F-729A-7CCD-7B23D03259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AC210B2-DBE3-DA19-8A20-BAB427C0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D9442B-A0F0-D567-015E-8D817926A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DDC6EF-55AB-A20F-D0E2-CA991BFA0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D3F319-0A65-2BEF-4DD3-6B7C1E019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679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3594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9902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755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6275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3A0073-7EA2-A751-169F-91C1F1FA8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8D69B05-7815-308A-BE98-C2B688AECE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9173CB-28E0-38B9-1284-5C036F104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985FD6-939E-285B-242B-A47A8A3F4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053F00-FF11-7977-8E82-B1FCCEE24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0D0229-C916-A817-9E18-21F6E9478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8997046-4109-4EFB-2E98-BBE18921E2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A5DC2A-F6D0-082B-4F17-3399A288A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2AAF99-EE85-13BA-BCFC-CE3FFCCF5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F3D49E-E243-CFDC-F926-A8D98C381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700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C71773-62B2-374C-A1A4-6B27A9F17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B4C170-FBE8-8D41-986E-45D00BFFA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B32B96-9239-7D3F-3269-582D52CBE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628B245-8DED-511D-C101-BCB8DE933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D7D0FD-AD98-4104-4F66-75ACC07F5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8127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002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1783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5718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8404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150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430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9584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9120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8338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20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12B2A7-DE47-A5A2-16E5-59B5FFD6B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9269E4D-586C-49C3-024A-6F9B588AF4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54E15F-DAAB-EA8A-AB97-04775A52C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4CDCA4-3BB3-F4FF-C1A8-A2970AE6E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3E95E7-F24F-FB6C-9D14-C8D1797DE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151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EA97CE-813D-9D10-C806-B0110104B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3F29E5-22B4-02ED-2DDA-258EF3964D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2EC4FD6-CD5A-DDD7-514B-4FE8FC83DB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612DD26-B995-D48F-41EF-5D1D57B67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637CA58-79DE-2678-BA1E-2DD58D75B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A85EA2-64F0-D248-455B-443930CB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192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3B9EF2-EBB5-41BA-D06D-63526B780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AC123D9-F18D-047F-85E9-275434ABAF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999CAC9-B07C-463D-A889-02DC3D624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A403881-F799-CFFF-3660-F7399CDDA3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8DCB55-22BC-37AF-E51B-B5B6BAB9B0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55B5F41-AFE9-C106-B83C-C1698D7CD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5C19E97-E467-7D91-1D0A-4E73AE4C2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5F77999-2F8F-A7B1-4FAB-9FA24721B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98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D93B4C-CA8E-1304-BD2D-5A775B6BE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859337-EBF9-2D6E-61F0-714B08F0F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75A9F56-C5D2-1779-62CF-4A19457B1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D8A5DD9-A19C-3AD4-BDA5-EEA03E885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362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5DD3E80-4C9A-300A-8E6E-69FD426CE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E6FC1EA-DB32-4E56-1EAE-161BBAB79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A02A08F-8E76-9A4B-03B0-3C6C429B2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67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8B636A-9B9A-0F94-1486-2A1D69DA5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B46B14-5DCD-6FDE-25D4-80BF679032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487B8C-4F68-EEB7-BEFD-5E6958EE05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B7E5DF1-88BF-5EEF-CDA2-A3EDBAAAF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D445632-6E5C-794A-54AD-127600BAD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DAB3C5F-AC08-5D5B-7AFE-320A155CB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167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874318-640B-C049-45C9-9F83E003F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D8FF999-101E-19B9-2A2B-FDAC33BB81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9FCB5C9-9471-D78D-6ACF-CFA2A150A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AA35556-835A-B361-25F9-9827730F2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6C8D5C6-B66A-3B27-3EF6-6157C5455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56CF76-1477-BA29-CAE0-D35BC02CF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76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40C01D-C43D-9F40-6FFF-FAB90CD20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5C5AFA-E6FC-1D70-2DEE-6D5D396132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C42CB4-D4A4-7580-4148-C9E3E3553F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D9283C-AA13-4A4A-A6E7-B8A5ACB9D9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17135B-24E9-84FD-F11C-146BD90725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352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82F1F6D-5207-4305-9C67-0E83C9CEF59D}" type="datetimeFigureOut">
              <a:rPr lang="ru-RU" smtClean="0"/>
              <a:t>12.09.2025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4780243-E7A5-4081-AEE9-9C199EEE0F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5828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26D03C-B2F5-5A37-E576-B64D15BFDF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569" y="926997"/>
            <a:ext cx="11816862" cy="1767868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br>
              <a:rPr lang="ru-RU" sz="3200" cap="none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Муниципальная </a:t>
            </a:r>
            <a:r>
              <a:rPr lang="ru-RU" sz="4000" b="1" cap="none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стажировочная</a:t>
            </a:r>
            <a:r>
              <a:rPr lang="ru-RU" sz="40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площадка</a:t>
            </a:r>
            <a:br>
              <a:rPr lang="ru-RU" sz="44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«Лаборатория технических идей»</a:t>
            </a:r>
            <a:endParaRPr lang="ru-RU" sz="5400" b="1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7F1BD41-9926-464B-CCCA-A0C3440AD7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48132" y="3821214"/>
            <a:ext cx="5931876" cy="2170784"/>
          </a:xfrm>
        </p:spPr>
        <p:txBody>
          <a:bodyPr>
            <a:noAutofit/>
          </a:bodyPr>
          <a:lstStyle/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ru-RU" sz="2000" b="1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panose="020B0604020202020204" pitchFamily="34" charset="0"/>
                <a:cs typeface="Times New Roman" panose="02020603050405020304" pitchFamily="18" charset="0"/>
              </a:rPr>
              <a:t>Авторы: </a:t>
            </a:r>
            <a:endParaRPr lang="ru-RU" sz="2000" b="1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ru-RU" sz="20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panose="020B0604020202020204" pitchFamily="34" charset="0"/>
                <a:cs typeface="Times New Roman" panose="02020603050405020304" pitchFamily="18" charset="0"/>
              </a:rPr>
              <a:t>Асмаловская Ирина Александровна</a:t>
            </a:r>
          </a:p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ru-RU" sz="20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Пименова Наталья Александровна</a:t>
            </a:r>
          </a:p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ru-RU" sz="20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" panose="020B0604020202020204" pitchFamily="34" charset="0"/>
                <a:cs typeface="Times New Roman" panose="02020603050405020304" pitchFamily="18" charset="0"/>
              </a:rPr>
              <a:t>Воспитатели МБДОУ «Детский Сад № 12»</a:t>
            </a:r>
            <a:endParaRPr lang="ru-RU" sz="20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829AC3C-3C92-62FA-F24C-40F5FEA215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7257" y="3036786"/>
            <a:ext cx="4768743" cy="533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4573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2108B1-A628-C2F1-FC33-37D72B091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7654"/>
            <a:ext cx="12191999" cy="797891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Родительский клуб «Технари» (Школа родительского мастерства)  в ДОУ</a:t>
            </a:r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924B0356-682B-0AA9-8853-24311383AF1D}"/>
              </a:ext>
            </a:extLst>
          </p:cNvPr>
          <p:cNvGraphicFramePr>
            <a:graphicFrameLocks noGrp="1"/>
          </p:cNvGraphicFramePr>
          <p:nvPr/>
        </p:nvGraphicFramePr>
        <p:xfrm>
          <a:off x="355108" y="-114218436"/>
          <a:ext cx="6287571" cy="1433043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5598">
                  <a:extLst>
                    <a:ext uri="{9D8B030D-6E8A-4147-A177-3AD203B41FA5}">
                      <a16:colId xmlns:a16="http://schemas.microsoft.com/office/drawing/2014/main" val="3117705798"/>
                    </a:ext>
                  </a:extLst>
                </a:gridCol>
                <a:gridCol w="592160">
                  <a:extLst>
                    <a:ext uri="{9D8B030D-6E8A-4147-A177-3AD203B41FA5}">
                      <a16:colId xmlns:a16="http://schemas.microsoft.com/office/drawing/2014/main" val="2417077529"/>
                    </a:ext>
                  </a:extLst>
                </a:gridCol>
                <a:gridCol w="1733690">
                  <a:extLst>
                    <a:ext uri="{9D8B030D-6E8A-4147-A177-3AD203B41FA5}">
                      <a16:colId xmlns:a16="http://schemas.microsoft.com/office/drawing/2014/main" val="3449218877"/>
                    </a:ext>
                  </a:extLst>
                </a:gridCol>
                <a:gridCol w="866842">
                  <a:extLst>
                    <a:ext uri="{9D8B030D-6E8A-4147-A177-3AD203B41FA5}">
                      <a16:colId xmlns:a16="http://schemas.microsoft.com/office/drawing/2014/main" val="2429040816"/>
                    </a:ext>
                  </a:extLst>
                </a:gridCol>
                <a:gridCol w="1176028">
                  <a:extLst>
                    <a:ext uri="{9D8B030D-6E8A-4147-A177-3AD203B41FA5}">
                      <a16:colId xmlns:a16="http://schemas.microsoft.com/office/drawing/2014/main" val="2211264866"/>
                    </a:ext>
                  </a:extLst>
                </a:gridCol>
                <a:gridCol w="867279">
                  <a:extLst>
                    <a:ext uri="{9D8B030D-6E8A-4147-A177-3AD203B41FA5}">
                      <a16:colId xmlns:a16="http://schemas.microsoft.com/office/drawing/2014/main" val="277817218"/>
                    </a:ext>
                  </a:extLst>
                </a:gridCol>
                <a:gridCol w="865974">
                  <a:extLst>
                    <a:ext uri="{9D8B030D-6E8A-4147-A177-3AD203B41FA5}">
                      <a16:colId xmlns:a16="http://schemas.microsoft.com/office/drawing/2014/main" val="808132691"/>
                    </a:ext>
                  </a:extLst>
                </a:gridCol>
              </a:tblGrid>
              <a:tr h="118642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№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Дата</a:t>
                      </a:r>
                      <a:r>
                        <a:rPr lang="en-US" sz="200" spc="-10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и</a:t>
                      </a:r>
                      <a:r>
                        <a:rPr lang="en-US" sz="200" spc="-5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время</a:t>
                      </a:r>
                      <a:endParaRPr lang="ru-RU" sz="100">
                        <a:effectLst/>
                      </a:endParaRPr>
                    </a:p>
                    <a:p>
                      <a:pPr marL="139700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проведения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0833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Тема</a:t>
                      </a:r>
                      <a:r>
                        <a:rPr lang="en-US" sz="200" spc="-20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мероприятия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Форма</a:t>
                      </a:r>
                      <a:endParaRPr lang="ru-RU" sz="100">
                        <a:effectLst/>
                      </a:endParaRPr>
                    </a:p>
                    <a:p>
                      <a:pPr marL="167640" marR="161290" algn="ctr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проведения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Самостоятельная</a:t>
                      </a:r>
                      <a:endParaRPr lang="ru-RU" sz="100">
                        <a:effectLst/>
                      </a:endParaRPr>
                    </a:p>
                    <a:p>
                      <a:pPr marL="283845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работа</a:t>
                      </a:r>
                      <a:r>
                        <a:rPr lang="en-US" sz="200" spc="-15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стажеров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Практические</a:t>
                      </a:r>
                      <a:endParaRPr lang="ru-RU" sz="100">
                        <a:effectLst/>
                      </a:endParaRPr>
                    </a:p>
                    <a:p>
                      <a:pPr marL="101600" marR="93980" algn="ctr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занятия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Ответственный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05439678"/>
                  </a:ext>
                </a:extLst>
              </a:tr>
              <a:tr h="782295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сентябрь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Организационное заседание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Повестка дня: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1.	Отчетная презентация по итогам работы 1 года стажировочной площадки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2.	О	рассмотрении	и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утверждении	плана деятельности стажировочной площадки.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3. Анализ работы стажировочной  площадки (анкетирование):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открытых кружков,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детей (возраста)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какое оборудование приобретено, в каком количестве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4. План конкурсов на год</a:t>
                      </a:r>
                      <a:endParaRPr lang="ru-RU" sz="100">
                        <a:effectLst/>
                      </a:endParaRPr>
                    </a:p>
                    <a:p>
                      <a:pPr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Круглый стол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базы садов участников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В 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96505791"/>
                  </a:ext>
                </a:extLst>
              </a:tr>
              <a:tr h="815663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Октябрь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1. Контроль организации дополнительного образования в инженерно-техническом направлении: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материальная база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методическое обеспечение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форма проведения дополнительного образования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2. Логические блоки Дьенеша, как универсальный дидактический материал для умственного развития детей дошкольного возраста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выявление и абстрагирование свойств 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творческое развитие детей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сравнение, классификация и обобщение.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Выход в дошкольные учреждения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07729536"/>
                  </a:ext>
                </a:extLst>
              </a:tr>
              <a:tr h="389294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3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Ноябрь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материалов образовательных учреждений к конкурсу «Икар»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Дидактические игры В.В.Воскобовича, как средство развития инженерного мышления. 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( «Сложи узор», «Волшебный квадрат», «Прозрачный квадрат», «Геоконд», «Чудо – крестики и др.)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практикум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Разработать проекты, макеты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70106218"/>
                  </a:ext>
                </a:extLst>
              </a:tr>
              <a:tr h="415246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4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Декабрь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Муниципальный конкурс «Икар»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Развитие пространственного мышления у детей дошкольного возраста с использованием счетных палочек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	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«Палочки Кюизенера как полифункциональное дидактическое средство интеллектуального развития детей дошкольного возраста»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проектов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53628927"/>
                  </a:ext>
                </a:extLst>
              </a:tr>
              <a:tr h="381878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5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Январь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материалов к региональному конкурсу «Техно мир» и «Я – исследователь»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Развитие инженерного и логико-математического мышления у детей дошкольного возраста с использованием игр головоломок «Пифагор», «Танграм», «Колумбово яйцо» и т.д.</a:t>
                      </a:r>
                      <a:endParaRPr lang="ru-RU" sz="100">
                        <a:effectLst/>
                      </a:endParaRPr>
                    </a:p>
                    <a:p>
                      <a:pPr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Круглый стол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37040236"/>
                  </a:ext>
                </a:extLst>
              </a:tr>
              <a:tr h="411539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6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Февраль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Инженерный квест воспитатели против учителей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«Использование игровых наборов «Дары Фрёбеля» в дошкольном возрасте как один из инструментов формирования предпосылок инженерного мышления».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Квест игра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62645890"/>
                  </a:ext>
                </a:extLst>
              </a:tr>
              <a:tr h="536261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7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Март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Презентация проектов к региональному этапу Всероссийского конкурса «ИкаРёнок» (воспитатели победители муниципального конкурса + учителя)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«Развитие трёхмерного пространственного воображения дошкольников посредством "Курса логики" "Академии Наураши»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ct val="120000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к турниру «Алгоритмика»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Семинар-практикум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Подготовить мини-отчет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проектов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15540934"/>
                  </a:ext>
                </a:extLst>
              </a:tr>
              <a:tr h="77859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8.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Апрель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Турнир по алгоритмике для воспитанников ДОУ и школьников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02699678"/>
                  </a:ext>
                </a:extLst>
              </a:tr>
              <a:tr h="422662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9.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Май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Муниципальный Фестиваль  проектов «Инженерные идеи г. Гусь-Хрустальный»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Закрытие стажировочной площадки: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подведение итогов;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участников в региональных конкурсах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мини-отчеты участников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презентация конспектов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Фестиваль проектов, 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Мини-отчеты участников</a:t>
                      </a:r>
                      <a:endParaRPr lang="ru-RU" sz="100">
                        <a:effectLst/>
                      </a:endParaRPr>
                    </a:p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Разработка конспектов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 dirty="0">
                          <a:effectLst/>
                        </a:rPr>
                        <a:t>ДОУ 12</a:t>
                      </a:r>
                      <a:endParaRPr lang="ru-RU" sz="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54629778"/>
                  </a:ext>
                </a:extLst>
              </a:tr>
            </a:tbl>
          </a:graphicData>
        </a:graphic>
      </p:graphicFrame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09679940-41D3-5449-909B-445F931D39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3345958"/>
              </p:ext>
            </p:extLst>
          </p:nvPr>
        </p:nvGraphicFramePr>
        <p:xfrm>
          <a:off x="121328" y="1089984"/>
          <a:ext cx="11949343" cy="53428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8283">
                  <a:extLst>
                    <a:ext uri="{9D8B030D-6E8A-4147-A177-3AD203B41FA5}">
                      <a16:colId xmlns:a16="http://schemas.microsoft.com/office/drawing/2014/main" val="3686445529"/>
                    </a:ext>
                  </a:extLst>
                </a:gridCol>
                <a:gridCol w="5779363">
                  <a:extLst>
                    <a:ext uri="{9D8B030D-6E8A-4147-A177-3AD203B41FA5}">
                      <a16:colId xmlns:a16="http://schemas.microsoft.com/office/drawing/2014/main" val="557128830"/>
                    </a:ext>
                  </a:extLst>
                </a:gridCol>
                <a:gridCol w="1713391">
                  <a:extLst>
                    <a:ext uri="{9D8B030D-6E8A-4147-A177-3AD203B41FA5}">
                      <a16:colId xmlns:a16="http://schemas.microsoft.com/office/drawing/2014/main" val="1096824099"/>
                    </a:ext>
                  </a:extLst>
                </a:gridCol>
                <a:gridCol w="3098306">
                  <a:extLst>
                    <a:ext uri="{9D8B030D-6E8A-4147-A177-3AD203B41FA5}">
                      <a16:colId xmlns:a16="http://schemas.microsoft.com/office/drawing/2014/main" val="663362432"/>
                    </a:ext>
                  </a:extLst>
                </a:gridCol>
              </a:tblGrid>
              <a:tr h="1481895">
                <a:tc>
                  <a:txBody>
                    <a:bodyPr/>
                    <a:lstStyle/>
                    <a:p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Занимательная механика: WeDo 2.0– первый шаг к инженерии</a:t>
                      </a:r>
                    </a:p>
                    <a:p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Будущие инженеры и разработчики: старт с программирования в детском саду.</a:t>
                      </a: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Практикум</a:t>
                      </a: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подготовительная  к школе группа № 11</a:t>
                      </a:r>
                    </a:p>
                    <a:p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подготовительная  к школе группа № 4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75717"/>
                  </a:ext>
                </a:extLst>
              </a:tr>
              <a:tr h="1481895">
                <a:tc>
                  <a:txBody>
                    <a:bodyPr/>
                    <a:lstStyle/>
                    <a:p>
                      <a:r>
                        <a:rPr lang="ru-RU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Маленькие инженеры: Конструирование по схемам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Мастер-класс</a:t>
                      </a:r>
                      <a:endParaRPr lang="ru-RU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 младшая группа № 5</a:t>
                      </a:r>
                    </a:p>
                    <a:p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 младшая группа №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337699"/>
                  </a:ext>
                </a:extLst>
              </a:tr>
              <a:tr h="2233907">
                <a:tc>
                  <a:txBody>
                    <a:bodyPr/>
                    <a:lstStyle/>
                    <a:p>
                      <a:r>
                        <a:rPr lang="ru-RU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lain"/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Математика для маленьких инженеров: развиваем логику и творчество.</a:t>
                      </a:r>
                    </a:p>
                    <a:p>
                      <a:pPr marL="0" indent="0">
                        <a:buNone/>
                      </a:pPr>
                      <a:endParaRPr lang="ru-RU" sz="2400" b="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24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Робо-алгоритмика</a:t>
                      </a:r>
                      <a:r>
                        <a:rPr lang="ru-RU" sz="2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Увлекательное обучение для дошкольников</a:t>
                      </a:r>
                      <a:endParaRPr lang="ru-RU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Мастер-класс</a:t>
                      </a:r>
                      <a:endParaRPr lang="ru-RU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средняя  группа № 3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средняя  группа № 6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ru-RU" sz="2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старшая группа №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857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2878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2108B1-A628-C2F1-FC33-37D72B091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7655"/>
            <a:ext cx="12191999" cy="834500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Родительский клуб «Технари» (Школа родительского мастерства)  в ДОУ</a:t>
            </a:r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924B0356-682B-0AA9-8853-24311383AF1D}"/>
              </a:ext>
            </a:extLst>
          </p:cNvPr>
          <p:cNvGraphicFramePr>
            <a:graphicFrameLocks noGrp="1"/>
          </p:cNvGraphicFramePr>
          <p:nvPr/>
        </p:nvGraphicFramePr>
        <p:xfrm>
          <a:off x="355108" y="-114218436"/>
          <a:ext cx="6287571" cy="1433043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5598">
                  <a:extLst>
                    <a:ext uri="{9D8B030D-6E8A-4147-A177-3AD203B41FA5}">
                      <a16:colId xmlns:a16="http://schemas.microsoft.com/office/drawing/2014/main" val="3117705798"/>
                    </a:ext>
                  </a:extLst>
                </a:gridCol>
                <a:gridCol w="592160">
                  <a:extLst>
                    <a:ext uri="{9D8B030D-6E8A-4147-A177-3AD203B41FA5}">
                      <a16:colId xmlns:a16="http://schemas.microsoft.com/office/drawing/2014/main" val="2417077529"/>
                    </a:ext>
                  </a:extLst>
                </a:gridCol>
                <a:gridCol w="1733690">
                  <a:extLst>
                    <a:ext uri="{9D8B030D-6E8A-4147-A177-3AD203B41FA5}">
                      <a16:colId xmlns:a16="http://schemas.microsoft.com/office/drawing/2014/main" val="3449218877"/>
                    </a:ext>
                  </a:extLst>
                </a:gridCol>
                <a:gridCol w="866842">
                  <a:extLst>
                    <a:ext uri="{9D8B030D-6E8A-4147-A177-3AD203B41FA5}">
                      <a16:colId xmlns:a16="http://schemas.microsoft.com/office/drawing/2014/main" val="2429040816"/>
                    </a:ext>
                  </a:extLst>
                </a:gridCol>
                <a:gridCol w="1176028">
                  <a:extLst>
                    <a:ext uri="{9D8B030D-6E8A-4147-A177-3AD203B41FA5}">
                      <a16:colId xmlns:a16="http://schemas.microsoft.com/office/drawing/2014/main" val="2211264866"/>
                    </a:ext>
                  </a:extLst>
                </a:gridCol>
                <a:gridCol w="867279">
                  <a:extLst>
                    <a:ext uri="{9D8B030D-6E8A-4147-A177-3AD203B41FA5}">
                      <a16:colId xmlns:a16="http://schemas.microsoft.com/office/drawing/2014/main" val="277817218"/>
                    </a:ext>
                  </a:extLst>
                </a:gridCol>
                <a:gridCol w="865974">
                  <a:extLst>
                    <a:ext uri="{9D8B030D-6E8A-4147-A177-3AD203B41FA5}">
                      <a16:colId xmlns:a16="http://schemas.microsoft.com/office/drawing/2014/main" val="808132691"/>
                    </a:ext>
                  </a:extLst>
                </a:gridCol>
              </a:tblGrid>
              <a:tr h="118642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№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Дата</a:t>
                      </a:r>
                      <a:r>
                        <a:rPr lang="en-US" sz="200" spc="-10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и</a:t>
                      </a:r>
                      <a:r>
                        <a:rPr lang="en-US" sz="200" spc="-5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время</a:t>
                      </a:r>
                      <a:endParaRPr lang="ru-RU" sz="100">
                        <a:effectLst/>
                      </a:endParaRPr>
                    </a:p>
                    <a:p>
                      <a:pPr marL="139700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проведения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0833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Тема</a:t>
                      </a:r>
                      <a:r>
                        <a:rPr lang="en-US" sz="200" spc="-20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мероприятия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Форма</a:t>
                      </a:r>
                      <a:endParaRPr lang="ru-RU" sz="100">
                        <a:effectLst/>
                      </a:endParaRPr>
                    </a:p>
                    <a:p>
                      <a:pPr marL="167640" marR="161290" algn="ctr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проведения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Самостоятельная</a:t>
                      </a:r>
                      <a:endParaRPr lang="ru-RU" sz="100">
                        <a:effectLst/>
                      </a:endParaRPr>
                    </a:p>
                    <a:p>
                      <a:pPr marL="283845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работа</a:t>
                      </a:r>
                      <a:r>
                        <a:rPr lang="en-US" sz="200" spc="-15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стажеров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Практические</a:t>
                      </a:r>
                      <a:endParaRPr lang="ru-RU" sz="100">
                        <a:effectLst/>
                      </a:endParaRPr>
                    </a:p>
                    <a:p>
                      <a:pPr marL="101600" marR="93980" algn="ctr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занятия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Ответственный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05439678"/>
                  </a:ext>
                </a:extLst>
              </a:tr>
              <a:tr h="782295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сентябрь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Организационное заседание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Повестка дня: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1.	Отчетная презентация по итогам работы 1 года стажировочной площадки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2.	О	рассмотрении	и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утверждении	плана деятельности стажировочной площадки.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3. Анализ работы стажировочной  площадки (анкетирование):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открытых кружков,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детей (возраста)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какое оборудование приобретено, в каком количестве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4. План конкурсов на год</a:t>
                      </a:r>
                      <a:endParaRPr lang="ru-RU" sz="100">
                        <a:effectLst/>
                      </a:endParaRPr>
                    </a:p>
                    <a:p>
                      <a:pPr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Круглый стол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базы садов участников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В 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96505791"/>
                  </a:ext>
                </a:extLst>
              </a:tr>
              <a:tr h="815663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Октябрь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1. Контроль организации дополнительного образования в инженерно-техническом направлении: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материальная база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методическое обеспечение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форма проведения дополнительного образования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2. Логические блоки Дьенеша, как универсальный дидактический материал для умственного развития детей дошкольного возраста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выявление и абстрагирование свойств 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творческое развитие детей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сравнение, классификация и обобщение.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Выход в дошкольные учреждения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07729536"/>
                  </a:ext>
                </a:extLst>
              </a:tr>
              <a:tr h="389294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3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Ноябрь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материалов образовательных учреждений к конкурсу «Икар»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Дидактические игры В.В.Воскобовича, как средство развития инженерного мышления. 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( «Сложи узор», «Волшебный квадрат», «Прозрачный квадрат», «Геоконд», «Чудо – крестики и др.)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практикум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Разработать проекты, макеты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70106218"/>
                  </a:ext>
                </a:extLst>
              </a:tr>
              <a:tr h="415246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4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Декабрь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Муниципальный конкурс «Икар»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Развитие пространственного мышления у детей дошкольного возраста с использованием счетных палочек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	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«Палочки Кюизенера как полифункциональное дидактическое средство интеллектуального развития детей дошкольного возраста»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проектов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53628927"/>
                  </a:ext>
                </a:extLst>
              </a:tr>
              <a:tr h="381878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5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Январь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материалов к региональному конкурсу «Техно мир» и «Я – исследователь»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Развитие инженерного и логико-математического мышления у детей дошкольного возраста с использованием игр головоломок «Пифагор», «Танграм», «Колумбово яйцо» и т.д.</a:t>
                      </a:r>
                      <a:endParaRPr lang="ru-RU" sz="100">
                        <a:effectLst/>
                      </a:endParaRPr>
                    </a:p>
                    <a:p>
                      <a:pPr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Круглый стол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37040236"/>
                  </a:ext>
                </a:extLst>
              </a:tr>
              <a:tr h="411539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6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Февраль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Инженерный квест воспитатели против учителей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«Использование игровых наборов «Дары Фрёбеля» в дошкольном возрасте как один из инструментов формирования предпосылок инженерного мышления».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Квест игра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62645890"/>
                  </a:ext>
                </a:extLst>
              </a:tr>
              <a:tr h="536261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7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Март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Презентация проектов к региональному этапу Всероссийского конкурса «ИкаРёнок» (воспитатели победители муниципального конкурса + учителя)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«Развитие трёхмерного пространственного воображения дошкольников посредством "Курса логики" "Академии Наураши»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ct val="120000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к турниру «Алгоритмика»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Семинар-практикум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Подготовить мини-отчет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проектов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15540934"/>
                  </a:ext>
                </a:extLst>
              </a:tr>
              <a:tr h="77859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8.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Апрель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Турнир по алгоритмике для воспитанников ДОУ и школьников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02699678"/>
                  </a:ext>
                </a:extLst>
              </a:tr>
              <a:tr h="422662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9.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Май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Муниципальный Фестиваль  проектов «Инженерные идеи г. Гусь-Хрустальный»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Закрытие стажировочной площадки: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подведение итогов;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участников в региональных конкурсах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мини-отчеты участников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презентация конспектов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Фестиваль проектов, 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Мини-отчеты участников</a:t>
                      </a:r>
                      <a:endParaRPr lang="ru-RU" sz="100">
                        <a:effectLst/>
                      </a:endParaRPr>
                    </a:p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Разработка конспектов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 dirty="0">
                          <a:effectLst/>
                        </a:rPr>
                        <a:t>ДОУ 12</a:t>
                      </a:r>
                      <a:endParaRPr lang="ru-RU" sz="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54629778"/>
                  </a:ext>
                </a:extLst>
              </a:tr>
            </a:tbl>
          </a:graphicData>
        </a:graphic>
      </p:graphicFrame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09679940-41D3-5449-909B-445F931D39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351464"/>
              </p:ext>
            </p:extLst>
          </p:nvPr>
        </p:nvGraphicFramePr>
        <p:xfrm>
          <a:off x="355108" y="1056444"/>
          <a:ext cx="11567602" cy="5575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990">
                  <a:extLst>
                    <a:ext uri="{9D8B030D-6E8A-4147-A177-3AD203B41FA5}">
                      <a16:colId xmlns:a16="http://schemas.microsoft.com/office/drawing/2014/main" val="3686445529"/>
                    </a:ext>
                  </a:extLst>
                </a:gridCol>
                <a:gridCol w="5741826">
                  <a:extLst>
                    <a:ext uri="{9D8B030D-6E8A-4147-A177-3AD203B41FA5}">
                      <a16:colId xmlns:a16="http://schemas.microsoft.com/office/drawing/2014/main" val="557128830"/>
                    </a:ext>
                  </a:extLst>
                </a:gridCol>
                <a:gridCol w="1597980">
                  <a:extLst>
                    <a:ext uri="{9D8B030D-6E8A-4147-A177-3AD203B41FA5}">
                      <a16:colId xmlns:a16="http://schemas.microsoft.com/office/drawing/2014/main" val="1096824099"/>
                    </a:ext>
                  </a:extLst>
                </a:gridCol>
                <a:gridCol w="3170806">
                  <a:extLst>
                    <a:ext uri="{9D8B030D-6E8A-4147-A177-3AD203B41FA5}">
                      <a16:colId xmlns:a16="http://schemas.microsoft.com/office/drawing/2014/main" val="663362432"/>
                    </a:ext>
                  </a:extLst>
                </a:gridCol>
              </a:tblGrid>
              <a:tr h="1610607"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</a:t>
                      </a: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WeDo 2.0: Увлекательный мир конструирования и программирования для малышей</a:t>
                      </a: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Мастер-класс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подготовительной к школе группы № 11</a:t>
                      </a:r>
                    </a:p>
                    <a:p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подготовительной к школе группы № 4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3425099"/>
                  </a:ext>
                </a:extLst>
              </a:tr>
              <a:tr h="867250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 </a:t>
                      </a:r>
                      <a:r>
                        <a:rPr lang="ru-RU" sz="20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Фребеля</a:t>
                      </a: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до робота </a:t>
                      </a:r>
                      <a:endParaRPr lang="ru-RU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Игровой практикум</a:t>
                      </a:r>
                      <a:endParaRPr lang="ru-RU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младшей группы № 5</a:t>
                      </a:r>
                    </a:p>
                    <a:p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 младшей группы № 8</a:t>
                      </a:r>
                      <a:endParaRPr lang="ru-RU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443872"/>
                  </a:ext>
                </a:extLst>
              </a:tr>
              <a:tr h="3097321">
                <a:tc>
                  <a:txBody>
                    <a:bodyPr/>
                    <a:lstStyle/>
                    <a:p>
                      <a:r>
                        <a:rPr lang="ru-RU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Учебный год окончен: закрытие  родительского клуба «Технари»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Круглый стол</a:t>
                      </a:r>
                      <a:endParaRPr lang="ru-RU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 младшей группы № 5</a:t>
                      </a:r>
                    </a:p>
                    <a:p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 младшей группы № 8</a:t>
                      </a:r>
                    </a:p>
                    <a:p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средней группы № 3</a:t>
                      </a:r>
                    </a:p>
                    <a:p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средней группы № 6</a:t>
                      </a:r>
                    </a:p>
                    <a:p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подготовительной  к школе группы № 11</a:t>
                      </a:r>
                    </a:p>
                    <a:p>
                      <a:r>
                        <a:rPr lang="ru-RU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подготовительной  к школе группы № 4</a:t>
                      </a:r>
                      <a:endParaRPr lang="ru-RU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6531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00452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43B6F8-3527-5FC1-11A8-CC85E624E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607" y="2237592"/>
            <a:ext cx="11887200" cy="4132728"/>
          </a:xfrm>
        </p:spPr>
        <p:txBody>
          <a:bodyPr>
            <a:normAutofit/>
          </a:bodyPr>
          <a:lstStyle/>
          <a:p>
            <a:pPr algn="ctr"/>
            <a:r>
              <a:rPr lang="ru-RU" sz="8800" b="1" cap="none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0215432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2108B1-A628-C2F1-FC33-37D72B091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7654"/>
            <a:ext cx="12191999" cy="4826038"/>
          </a:xfrm>
        </p:spPr>
        <p:txBody>
          <a:bodyPr>
            <a:normAutofit/>
          </a:bodyPr>
          <a:lstStyle/>
          <a:p>
            <a:pPr algn="ctr"/>
            <a:r>
              <a:rPr lang="ru-RU" sz="48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br>
              <a:rPr lang="ru-RU" sz="4800" b="1" spc="-2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sz="4800" b="1" i="0" spc="-2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2-го года </a:t>
            </a:r>
            <a:r>
              <a:rPr lang="ru-RU" sz="48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стажировочной</a:t>
            </a:r>
            <a:r>
              <a:rPr lang="ru-RU" sz="4800" b="1" i="0" spc="-2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площадки с воспитателями ДО</a:t>
            </a:r>
            <a:br>
              <a:rPr lang="ru-RU" sz="48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2025 -2026 учебный год</a:t>
            </a:r>
            <a:endParaRPr lang="ru-RU" sz="9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924B0356-682B-0AA9-8853-24311383AF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919720"/>
              </p:ext>
            </p:extLst>
          </p:nvPr>
        </p:nvGraphicFramePr>
        <p:xfrm>
          <a:off x="355108" y="-114218436"/>
          <a:ext cx="6287571" cy="1433043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5598">
                  <a:extLst>
                    <a:ext uri="{9D8B030D-6E8A-4147-A177-3AD203B41FA5}">
                      <a16:colId xmlns:a16="http://schemas.microsoft.com/office/drawing/2014/main" val="3117705798"/>
                    </a:ext>
                  </a:extLst>
                </a:gridCol>
                <a:gridCol w="592160">
                  <a:extLst>
                    <a:ext uri="{9D8B030D-6E8A-4147-A177-3AD203B41FA5}">
                      <a16:colId xmlns:a16="http://schemas.microsoft.com/office/drawing/2014/main" val="2417077529"/>
                    </a:ext>
                  </a:extLst>
                </a:gridCol>
                <a:gridCol w="1733690">
                  <a:extLst>
                    <a:ext uri="{9D8B030D-6E8A-4147-A177-3AD203B41FA5}">
                      <a16:colId xmlns:a16="http://schemas.microsoft.com/office/drawing/2014/main" val="3449218877"/>
                    </a:ext>
                  </a:extLst>
                </a:gridCol>
                <a:gridCol w="866842">
                  <a:extLst>
                    <a:ext uri="{9D8B030D-6E8A-4147-A177-3AD203B41FA5}">
                      <a16:colId xmlns:a16="http://schemas.microsoft.com/office/drawing/2014/main" val="2429040816"/>
                    </a:ext>
                  </a:extLst>
                </a:gridCol>
                <a:gridCol w="1176028">
                  <a:extLst>
                    <a:ext uri="{9D8B030D-6E8A-4147-A177-3AD203B41FA5}">
                      <a16:colId xmlns:a16="http://schemas.microsoft.com/office/drawing/2014/main" val="2211264866"/>
                    </a:ext>
                  </a:extLst>
                </a:gridCol>
                <a:gridCol w="867279">
                  <a:extLst>
                    <a:ext uri="{9D8B030D-6E8A-4147-A177-3AD203B41FA5}">
                      <a16:colId xmlns:a16="http://schemas.microsoft.com/office/drawing/2014/main" val="277817218"/>
                    </a:ext>
                  </a:extLst>
                </a:gridCol>
                <a:gridCol w="865974">
                  <a:extLst>
                    <a:ext uri="{9D8B030D-6E8A-4147-A177-3AD203B41FA5}">
                      <a16:colId xmlns:a16="http://schemas.microsoft.com/office/drawing/2014/main" val="808132691"/>
                    </a:ext>
                  </a:extLst>
                </a:gridCol>
              </a:tblGrid>
              <a:tr h="118642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№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Дата</a:t>
                      </a:r>
                      <a:r>
                        <a:rPr lang="en-US" sz="200" spc="-10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и</a:t>
                      </a:r>
                      <a:r>
                        <a:rPr lang="en-US" sz="200" spc="-5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время</a:t>
                      </a:r>
                      <a:endParaRPr lang="ru-RU" sz="100">
                        <a:effectLst/>
                      </a:endParaRPr>
                    </a:p>
                    <a:p>
                      <a:pPr marL="139700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проведения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0833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Тема</a:t>
                      </a:r>
                      <a:r>
                        <a:rPr lang="en-US" sz="200" spc="-20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мероприятия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Форма</a:t>
                      </a:r>
                      <a:endParaRPr lang="ru-RU" sz="100">
                        <a:effectLst/>
                      </a:endParaRPr>
                    </a:p>
                    <a:p>
                      <a:pPr marL="167640" marR="161290" algn="ctr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проведения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Самостоятельная</a:t>
                      </a:r>
                      <a:endParaRPr lang="ru-RU" sz="100">
                        <a:effectLst/>
                      </a:endParaRPr>
                    </a:p>
                    <a:p>
                      <a:pPr marL="283845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работа</a:t>
                      </a:r>
                      <a:r>
                        <a:rPr lang="en-US" sz="200" spc="-15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стажеров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Практические</a:t>
                      </a:r>
                      <a:endParaRPr lang="ru-RU" sz="100">
                        <a:effectLst/>
                      </a:endParaRPr>
                    </a:p>
                    <a:p>
                      <a:pPr marL="101600" marR="93980" algn="ctr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занятия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Ответственный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05439678"/>
                  </a:ext>
                </a:extLst>
              </a:tr>
              <a:tr h="782295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сентябрь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Организационное заседание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Повестка дня: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1.	Отчетная презентация по итогам работы 1 года стажировочной площадки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2.	О	рассмотрении	и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утверждении	плана деятельности стажировочной площадки.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3. Анализ работы стажировочной  площадки (анкетирование):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открытых кружков,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детей (возраста)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какое оборудование приобретено, в каком количестве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4. План конкурсов на год</a:t>
                      </a:r>
                      <a:endParaRPr lang="ru-RU" sz="100">
                        <a:effectLst/>
                      </a:endParaRPr>
                    </a:p>
                    <a:p>
                      <a:pPr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Круглый стол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базы садов участников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В 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96505791"/>
                  </a:ext>
                </a:extLst>
              </a:tr>
              <a:tr h="815663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Октябрь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1. Контроль организации дополнительного образования в инженерно-техническом направлении: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материальная база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методическое обеспечение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форма проведения дополнительного образования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2. Логические блоки Дьенеша, как универсальный дидактический материал для умственного развития детей дошкольного возраста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выявление и абстрагирование свойств 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творческое развитие детей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сравнение, классификация и обобщение.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Выход в дошкольные учреждения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07729536"/>
                  </a:ext>
                </a:extLst>
              </a:tr>
              <a:tr h="389294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3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Ноябрь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материалов образовательных учреждений к конкурсу «Икар»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Дидактические игры В.В.Воскобовича, как средство развития инженерного мышления. 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( «Сложи узор», «Волшебный квадрат», «Прозрачный квадрат», «Геоконд», «Чудо – крестики и др.)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практикум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Разработать проекты, макеты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70106218"/>
                  </a:ext>
                </a:extLst>
              </a:tr>
              <a:tr h="415246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4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Декабрь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Муниципальный конкурс «Икар»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Развитие пространственного мышления у детей дошкольного возраста с использованием счетных палочек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	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«Палочки Кюизенера как полифункциональное дидактическое средство интеллектуального развития детей дошкольного возраста»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проектов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53628927"/>
                  </a:ext>
                </a:extLst>
              </a:tr>
              <a:tr h="381878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5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Январь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материалов к региональному конкурсу «Техно мир» и «Я – исследователь»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Развитие инженерного и логико-математического мышления у детей дошкольного возраста с использованием игр головоломок «Пифагор», «Танграм», «Колумбово яйцо» и т.д.</a:t>
                      </a:r>
                      <a:endParaRPr lang="ru-RU" sz="100">
                        <a:effectLst/>
                      </a:endParaRPr>
                    </a:p>
                    <a:p>
                      <a:pPr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Круглый стол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37040236"/>
                  </a:ext>
                </a:extLst>
              </a:tr>
              <a:tr h="411539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6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Февраль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Инженерный квест воспитатели против учителей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«Использование игровых наборов «Дары Фрёбеля» в дошкольном возрасте как один из инструментов формирования предпосылок инженерного мышления».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Квест игра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62645890"/>
                  </a:ext>
                </a:extLst>
              </a:tr>
              <a:tr h="536261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7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Март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Презентация проектов к региональному этапу Всероссийского конкурса «ИкаРёнок» (воспитатели победители муниципального конкурса + учителя)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«Развитие трёхмерного пространственного воображения дошкольников посредством "Курса логики" "Академии Наураши»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ct val="120000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к турниру «Алгоритмика»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Семинар-практикум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Подготовить мини-отчет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проектов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15540934"/>
                  </a:ext>
                </a:extLst>
              </a:tr>
              <a:tr h="77859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8.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Апрель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Турнир по алгоритмике для воспитанников ДОУ и школьников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02699678"/>
                  </a:ext>
                </a:extLst>
              </a:tr>
              <a:tr h="422662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9.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Май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Муниципальный Фестиваль  проектов «Инженерные идеи г. Гусь-Хрустальный»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Закрытие стажировочной площадки: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подведение итогов;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участников в региональных конкурсах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мини-отчеты участников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презентация конспектов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Фестиваль проектов, 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Мини-отчеты участников</a:t>
                      </a:r>
                      <a:endParaRPr lang="ru-RU" sz="100">
                        <a:effectLst/>
                      </a:endParaRPr>
                    </a:p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Разработка конспектов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 dirty="0">
                          <a:effectLst/>
                        </a:rPr>
                        <a:t>ДОУ 12</a:t>
                      </a:r>
                      <a:endParaRPr lang="ru-RU" sz="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54629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3827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924B0356-682B-0AA9-8853-24311383AF1D}"/>
              </a:ext>
            </a:extLst>
          </p:cNvPr>
          <p:cNvGraphicFramePr>
            <a:graphicFrameLocks noGrp="1"/>
          </p:cNvGraphicFramePr>
          <p:nvPr/>
        </p:nvGraphicFramePr>
        <p:xfrm>
          <a:off x="355108" y="-114218436"/>
          <a:ext cx="6287571" cy="1433043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5598">
                  <a:extLst>
                    <a:ext uri="{9D8B030D-6E8A-4147-A177-3AD203B41FA5}">
                      <a16:colId xmlns:a16="http://schemas.microsoft.com/office/drawing/2014/main" val="3117705798"/>
                    </a:ext>
                  </a:extLst>
                </a:gridCol>
                <a:gridCol w="592160">
                  <a:extLst>
                    <a:ext uri="{9D8B030D-6E8A-4147-A177-3AD203B41FA5}">
                      <a16:colId xmlns:a16="http://schemas.microsoft.com/office/drawing/2014/main" val="2417077529"/>
                    </a:ext>
                  </a:extLst>
                </a:gridCol>
                <a:gridCol w="1733690">
                  <a:extLst>
                    <a:ext uri="{9D8B030D-6E8A-4147-A177-3AD203B41FA5}">
                      <a16:colId xmlns:a16="http://schemas.microsoft.com/office/drawing/2014/main" val="3449218877"/>
                    </a:ext>
                  </a:extLst>
                </a:gridCol>
                <a:gridCol w="866842">
                  <a:extLst>
                    <a:ext uri="{9D8B030D-6E8A-4147-A177-3AD203B41FA5}">
                      <a16:colId xmlns:a16="http://schemas.microsoft.com/office/drawing/2014/main" val="2429040816"/>
                    </a:ext>
                  </a:extLst>
                </a:gridCol>
                <a:gridCol w="1176028">
                  <a:extLst>
                    <a:ext uri="{9D8B030D-6E8A-4147-A177-3AD203B41FA5}">
                      <a16:colId xmlns:a16="http://schemas.microsoft.com/office/drawing/2014/main" val="2211264866"/>
                    </a:ext>
                  </a:extLst>
                </a:gridCol>
                <a:gridCol w="867279">
                  <a:extLst>
                    <a:ext uri="{9D8B030D-6E8A-4147-A177-3AD203B41FA5}">
                      <a16:colId xmlns:a16="http://schemas.microsoft.com/office/drawing/2014/main" val="277817218"/>
                    </a:ext>
                  </a:extLst>
                </a:gridCol>
                <a:gridCol w="865974">
                  <a:extLst>
                    <a:ext uri="{9D8B030D-6E8A-4147-A177-3AD203B41FA5}">
                      <a16:colId xmlns:a16="http://schemas.microsoft.com/office/drawing/2014/main" val="808132691"/>
                    </a:ext>
                  </a:extLst>
                </a:gridCol>
              </a:tblGrid>
              <a:tr h="118642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№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Дата</a:t>
                      </a:r>
                      <a:r>
                        <a:rPr lang="en-US" sz="200" spc="-10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и</a:t>
                      </a:r>
                      <a:r>
                        <a:rPr lang="en-US" sz="200" spc="-5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время</a:t>
                      </a:r>
                      <a:endParaRPr lang="ru-RU" sz="100">
                        <a:effectLst/>
                      </a:endParaRPr>
                    </a:p>
                    <a:p>
                      <a:pPr marL="139700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проведения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0833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Тема</a:t>
                      </a:r>
                      <a:r>
                        <a:rPr lang="en-US" sz="200" spc="-20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мероприятия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Форма</a:t>
                      </a:r>
                      <a:endParaRPr lang="ru-RU" sz="100">
                        <a:effectLst/>
                      </a:endParaRPr>
                    </a:p>
                    <a:p>
                      <a:pPr marL="167640" marR="161290" algn="ctr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проведения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Самостоятельная</a:t>
                      </a:r>
                      <a:endParaRPr lang="ru-RU" sz="100">
                        <a:effectLst/>
                      </a:endParaRPr>
                    </a:p>
                    <a:p>
                      <a:pPr marL="283845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работа</a:t>
                      </a:r>
                      <a:r>
                        <a:rPr lang="en-US" sz="200" spc="-15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стажеров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Практические</a:t>
                      </a:r>
                      <a:endParaRPr lang="ru-RU" sz="100">
                        <a:effectLst/>
                      </a:endParaRPr>
                    </a:p>
                    <a:p>
                      <a:pPr marL="101600" marR="93980" algn="ctr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занятия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Ответственный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05439678"/>
                  </a:ext>
                </a:extLst>
              </a:tr>
              <a:tr h="782295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сентябрь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Организационное заседание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Повестка дня: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1.	Отчетная презентация по итогам работы 1 года стажировочной площадки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2.	О	рассмотрении	и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утверждении	плана деятельности стажировочной площадки.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3. Анализ работы стажировочной  площадки (анкетирование):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открытых кружков,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детей (возраста)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какое оборудование приобретено, в каком количестве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4. План конкурсов на год</a:t>
                      </a:r>
                      <a:endParaRPr lang="ru-RU" sz="100">
                        <a:effectLst/>
                      </a:endParaRPr>
                    </a:p>
                    <a:p>
                      <a:pPr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Круглый стол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базы садов участников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В 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96505791"/>
                  </a:ext>
                </a:extLst>
              </a:tr>
              <a:tr h="815663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Октябрь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1. Контроль организации дополнительного образования в инженерно-техническом направлении: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материальная база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методическое обеспечение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форма проведения дополнительного образования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2. Логические блоки Дьенеша, как универсальный дидактический материал для умственного развития детей дошкольного возраста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выявление и абстрагирование свойств 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творческое развитие детей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сравнение, классификация и обобщение.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Выход в дошкольные учреждения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07729536"/>
                  </a:ext>
                </a:extLst>
              </a:tr>
              <a:tr h="389294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3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Ноябрь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материалов образовательных учреждений к конкурсу «Икар»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Дидактические игры В.В.Воскобовича, как средство развития инженерного мышления. 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( «Сложи узор», «Волшебный квадрат», «Прозрачный квадрат», «Геоконд», «Чудо – крестики и др.)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практикум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Разработать проекты, макеты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70106218"/>
                  </a:ext>
                </a:extLst>
              </a:tr>
              <a:tr h="415246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4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Декабрь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Муниципальный конкурс «Икар»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Развитие пространственного мышления у детей дошкольного возраста с использованием счетных палочек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	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«Палочки Кюизенера как полифункциональное дидактическое средство интеллектуального развития детей дошкольного возраста»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проектов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53628927"/>
                  </a:ext>
                </a:extLst>
              </a:tr>
              <a:tr h="381878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5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Январь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материалов к региональному конкурсу «Техно мир» и «Я – исследователь»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Развитие инженерного и логико-математического мышления у детей дошкольного возраста с использованием игр головоломок «Пифагор», «Танграм», «Колумбово яйцо» и т.д.</a:t>
                      </a:r>
                      <a:endParaRPr lang="ru-RU" sz="100">
                        <a:effectLst/>
                      </a:endParaRPr>
                    </a:p>
                    <a:p>
                      <a:pPr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Круглый стол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37040236"/>
                  </a:ext>
                </a:extLst>
              </a:tr>
              <a:tr h="411539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6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Февраль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Инженерный квест воспитатели против учителей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«Использование игровых наборов «Дары Фрёбеля» в дошкольном возрасте как один из инструментов формирования предпосылок инженерного мышления».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Квест игра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62645890"/>
                  </a:ext>
                </a:extLst>
              </a:tr>
              <a:tr h="536261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7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Март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Презентация проектов к региональному этапу Всероссийского конкурса «ИкаРёнок» (воспитатели победители муниципального конкурса + учителя)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«Развитие трёхмерного пространственного воображения дошкольников посредством "Курса логики" "Академии Наураши»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ct val="120000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к турниру «Алгоритмика»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Семинар-практикум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Подготовить мини-отчет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проектов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15540934"/>
                  </a:ext>
                </a:extLst>
              </a:tr>
              <a:tr h="77859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8.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Апрель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Турнир по алгоритмике для воспитанников ДОУ и школьников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02699678"/>
                  </a:ext>
                </a:extLst>
              </a:tr>
              <a:tr h="422662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9.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Май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Муниципальный Фестиваль  проектов «Инженерные идеи г. Гусь-Хрустальный»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Закрытие стажировочной площадки: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подведение итогов;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участников в региональных конкурсах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мини-отчеты участников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презентация конспектов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Фестиваль проектов, 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Мини-отчеты участников</a:t>
                      </a:r>
                      <a:endParaRPr lang="ru-RU" sz="100">
                        <a:effectLst/>
                      </a:endParaRPr>
                    </a:p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Разработка конспектов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 dirty="0">
                          <a:effectLst/>
                        </a:rPr>
                        <a:t>ДОУ 12</a:t>
                      </a:r>
                      <a:endParaRPr lang="ru-RU" sz="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54629778"/>
                  </a:ext>
                </a:extLst>
              </a:tr>
            </a:tbl>
          </a:graphicData>
        </a:graphic>
      </p:graphicFrame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921057AC-4659-B2FE-FF78-C7B289325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709343"/>
              </p:ext>
            </p:extLst>
          </p:nvPr>
        </p:nvGraphicFramePr>
        <p:xfrm>
          <a:off x="179294" y="91440"/>
          <a:ext cx="1183341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6226">
                  <a:extLst>
                    <a:ext uri="{9D8B030D-6E8A-4147-A177-3AD203B41FA5}">
                      <a16:colId xmlns:a16="http://schemas.microsoft.com/office/drawing/2014/main" val="3807722552"/>
                    </a:ext>
                  </a:extLst>
                </a:gridCol>
                <a:gridCol w="9757186">
                  <a:extLst>
                    <a:ext uri="{9D8B030D-6E8A-4147-A177-3AD203B41FA5}">
                      <a16:colId xmlns:a16="http://schemas.microsoft.com/office/drawing/2014/main" val="2680724474"/>
                    </a:ext>
                  </a:extLst>
                </a:gridCol>
              </a:tblGrid>
              <a:tr h="658489">
                <a:tc>
                  <a:txBody>
                    <a:bodyPr/>
                    <a:lstStyle/>
                    <a:p>
                      <a:pPr algn="ctr"/>
                      <a:r>
                        <a:rPr lang="ru-RU" sz="4400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093189"/>
                  </a:ext>
                </a:extLst>
              </a:tr>
              <a:tr h="42166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Установочное заседание</a:t>
                      </a:r>
                      <a:endParaRPr lang="ru-RU" sz="2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530203"/>
                  </a:ext>
                </a:extLst>
              </a:tr>
              <a:tr h="42166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Логические </a:t>
                      </a:r>
                      <a:r>
                        <a:rPr lang="ru-RU" sz="2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блоки </a:t>
                      </a:r>
                      <a:r>
                        <a:rPr lang="ru-RU" sz="28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Дьенеша</a:t>
                      </a:r>
                      <a:r>
                        <a:rPr lang="ru-RU" sz="2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как универсальный дидактический материал для умственного развития детей дошкольного возраста;</a:t>
                      </a:r>
                      <a:endParaRPr lang="ru-RU" sz="2800" b="0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2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Подготовка материалов к региональному конкурсу «Техно мир».</a:t>
                      </a:r>
                      <a:endParaRPr lang="ru-RU" sz="1800" b="0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340986"/>
                  </a:ext>
                </a:extLst>
              </a:tr>
              <a:tr h="42166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Дидактические </a:t>
                      </a:r>
                      <a:r>
                        <a:rPr lang="ru-RU" sz="2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игры </a:t>
                      </a:r>
                      <a:r>
                        <a:rPr lang="ru-RU" sz="28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В.В.Воскобовича</a:t>
                      </a:r>
                      <a:r>
                        <a:rPr lang="ru-RU" sz="2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как средство развития инженерного мышления; </a:t>
                      </a:r>
                      <a:endParaRPr lang="ru-RU" sz="2800" b="0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Подготовка к инженерному конкурсу «Икар».</a:t>
                      </a:r>
                      <a:endParaRPr lang="ru-RU" sz="2800" b="0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299600"/>
                  </a:ext>
                </a:extLst>
              </a:tr>
              <a:tr h="42166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2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Палочки </a:t>
                      </a:r>
                      <a:r>
                        <a:rPr lang="ru-RU" sz="28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Кюизенера</a:t>
                      </a:r>
                      <a:r>
                        <a:rPr lang="ru-RU" sz="28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как полифункциональное дидактическое средство интеллектуального развития детей дошкольного возраста;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2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Муниципальный конкурс «Икар»</a:t>
                      </a:r>
                      <a:endParaRPr lang="ru-RU" sz="2800" b="0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708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46770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924B0356-682B-0AA9-8853-24311383AF1D}"/>
              </a:ext>
            </a:extLst>
          </p:cNvPr>
          <p:cNvGraphicFramePr>
            <a:graphicFrameLocks noGrp="1"/>
          </p:cNvGraphicFramePr>
          <p:nvPr/>
        </p:nvGraphicFramePr>
        <p:xfrm>
          <a:off x="355108" y="-114218436"/>
          <a:ext cx="6287571" cy="1433043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5598">
                  <a:extLst>
                    <a:ext uri="{9D8B030D-6E8A-4147-A177-3AD203B41FA5}">
                      <a16:colId xmlns:a16="http://schemas.microsoft.com/office/drawing/2014/main" val="3117705798"/>
                    </a:ext>
                  </a:extLst>
                </a:gridCol>
                <a:gridCol w="592160">
                  <a:extLst>
                    <a:ext uri="{9D8B030D-6E8A-4147-A177-3AD203B41FA5}">
                      <a16:colId xmlns:a16="http://schemas.microsoft.com/office/drawing/2014/main" val="2417077529"/>
                    </a:ext>
                  </a:extLst>
                </a:gridCol>
                <a:gridCol w="1733690">
                  <a:extLst>
                    <a:ext uri="{9D8B030D-6E8A-4147-A177-3AD203B41FA5}">
                      <a16:colId xmlns:a16="http://schemas.microsoft.com/office/drawing/2014/main" val="3449218877"/>
                    </a:ext>
                  </a:extLst>
                </a:gridCol>
                <a:gridCol w="866842">
                  <a:extLst>
                    <a:ext uri="{9D8B030D-6E8A-4147-A177-3AD203B41FA5}">
                      <a16:colId xmlns:a16="http://schemas.microsoft.com/office/drawing/2014/main" val="2429040816"/>
                    </a:ext>
                  </a:extLst>
                </a:gridCol>
                <a:gridCol w="1176028">
                  <a:extLst>
                    <a:ext uri="{9D8B030D-6E8A-4147-A177-3AD203B41FA5}">
                      <a16:colId xmlns:a16="http://schemas.microsoft.com/office/drawing/2014/main" val="2211264866"/>
                    </a:ext>
                  </a:extLst>
                </a:gridCol>
                <a:gridCol w="867279">
                  <a:extLst>
                    <a:ext uri="{9D8B030D-6E8A-4147-A177-3AD203B41FA5}">
                      <a16:colId xmlns:a16="http://schemas.microsoft.com/office/drawing/2014/main" val="277817218"/>
                    </a:ext>
                  </a:extLst>
                </a:gridCol>
                <a:gridCol w="865974">
                  <a:extLst>
                    <a:ext uri="{9D8B030D-6E8A-4147-A177-3AD203B41FA5}">
                      <a16:colId xmlns:a16="http://schemas.microsoft.com/office/drawing/2014/main" val="808132691"/>
                    </a:ext>
                  </a:extLst>
                </a:gridCol>
              </a:tblGrid>
              <a:tr h="118642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№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Дата</a:t>
                      </a:r>
                      <a:r>
                        <a:rPr lang="en-US" sz="200" spc="-10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и</a:t>
                      </a:r>
                      <a:r>
                        <a:rPr lang="en-US" sz="200" spc="-5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время</a:t>
                      </a:r>
                      <a:endParaRPr lang="ru-RU" sz="100">
                        <a:effectLst/>
                      </a:endParaRPr>
                    </a:p>
                    <a:p>
                      <a:pPr marL="139700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проведения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0833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Тема</a:t>
                      </a:r>
                      <a:r>
                        <a:rPr lang="en-US" sz="200" spc="-20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мероприятия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Форма</a:t>
                      </a:r>
                      <a:endParaRPr lang="ru-RU" sz="100">
                        <a:effectLst/>
                      </a:endParaRPr>
                    </a:p>
                    <a:p>
                      <a:pPr marL="167640" marR="161290" algn="ctr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проведения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Самостоятельная</a:t>
                      </a:r>
                      <a:endParaRPr lang="ru-RU" sz="100">
                        <a:effectLst/>
                      </a:endParaRPr>
                    </a:p>
                    <a:p>
                      <a:pPr marL="283845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работа</a:t>
                      </a:r>
                      <a:r>
                        <a:rPr lang="en-US" sz="200" spc="-15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стажеров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Практические</a:t>
                      </a:r>
                      <a:endParaRPr lang="ru-RU" sz="100">
                        <a:effectLst/>
                      </a:endParaRPr>
                    </a:p>
                    <a:p>
                      <a:pPr marL="101600" marR="93980" algn="ctr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занятия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Ответственный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05439678"/>
                  </a:ext>
                </a:extLst>
              </a:tr>
              <a:tr h="782295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сентябрь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Организационное заседание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Повестка дня: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1.	Отчетная презентация по итогам работы 1 года стажировочной площадки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2.	О	рассмотрении	и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утверждении	плана деятельности стажировочной площадки.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3. Анализ работы стажировочной  площадки (анкетирование):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открытых кружков,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детей (возраста)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какое оборудование приобретено, в каком количестве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4. План конкурсов на год</a:t>
                      </a:r>
                      <a:endParaRPr lang="ru-RU" sz="100">
                        <a:effectLst/>
                      </a:endParaRPr>
                    </a:p>
                    <a:p>
                      <a:pPr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Круглый стол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базы садов участников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В 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96505791"/>
                  </a:ext>
                </a:extLst>
              </a:tr>
              <a:tr h="815663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Октябрь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1. Контроль организации дополнительного образования в инженерно-техническом направлении: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материальная база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методическое обеспечение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форма проведения дополнительного образования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2. Логические блоки Дьенеша, как универсальный дидактический материал для умственного развития детей дошкольного возраста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выявление и абстрагирование свойств 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творческое развитие детей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сравнение, классификация и обобщение.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Выход в дошкольные учреждения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07729536"/>
                  </a:ext>
                </a:extLst>
              </a:tr>
              <a:tr h="389294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3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Ноябрь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материалов образовательных учреждений к конкурсу «Икар»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Дидактические игры В.В.Воскобовича, как средство развития инженерного мышления. 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( «Сложи узор», «Волшебный квадрат», «Прозрачный квадрат», «Геоконд», «Чудо – крестики и др.)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практикум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Разработать проекты, макеты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70106218"/>
                  </a:ext>
                </a:extLst>
              </a:tr>
              <a:tr h="415246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4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Декабрь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Муниципальный конкурс «Икар»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Развитие пространственного мышления у детей дошкольного возраста с использованием счетных палочек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	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«Палочки Кюизенера как полифункциональное дидактическое средство интеллектуального развития детей дошкольного возраста»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проектов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53628927"/>
                  </a:ext>
                </a:extLst>
              </a:tr>
              <a:tr h="381878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5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Январь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материалов к региональному конкурсу «Техно мир» и «Я – исследователь»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Развитие инженерного и логико-математического мышления у детей дошкольного возраста с использованием игр головоломок «Пифагор», «Танграм», «Колумбово яйцо» и т.д.</a:t>
                      </a:r>
                      <a:endParaRPr lang="ru-RU" sz="100">
                        <a:effectLst/>
                      </a:endParaRPr>
                    </a:p>
                    <a:p>
                      <a:pPr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Круглый стол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37040236"/>
                  </a:ext>
                </a:extLst>
              </a:tr>
              <a:tr h="411539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6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Февраль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Инженерный квест воспитатели против учителей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«Использование игровых наборов «Дары Фрёбеля» в дошкольном возрасте как один из инструментов формирования предпосылок инженерного мышления».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Квест игра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62645890"/>
                  </a:ext>
                </a:extLst>
              </a:tr>
              <a:tr h="536261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7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Март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Презентация проектов к региональному этапу Всероссийского конкурса «ИкаРёнок» (воспитатели победители муниципального конкурса + учителя)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«Развитие трёхмерного пространственного воображения дошкольников посредством "Курса логики" "Академии Наураши»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ct val="120000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к турниру «Алгоритмика»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Семинар-практикум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Подготовить мини-отчет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проектов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15540934"/>
                  </a:ext>
                </a:extLst>
              </a:tr>
              <a:tr h="77859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8.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Апрель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Турнир по алгоритмике для воспитанников ДОУ и школьников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02699678"/>
                  </a:ext>
                </a:extLst>
              </a:tr>
              <a:tr h="422662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9.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Май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Муниципальный Фестиваль  проектов «Инженерные идеи г. Гусь-Хрустальный»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Закрытие стажировочной площадки: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подведение итогов;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участников в региональных конкурсах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мини-отчеты участников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презентация конспектов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Фестиваль проектов, 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Мини-отчеты участников</a:t>
                      </a:r>
                      <a:endParaRPr lang="ru-RU" sz="100">
                        <a:effectLst/>
                      </a:endParaRPr>
                    </a:p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Разработка конспектов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 dirty="0">
                          <a:effectLst/>
                        </a:rPr>
                        <a:t>ДОУ 12</a:t>
                      </a:r>
                      <a:endParaRPr lang="ru-RU" sz="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54629778"/>
                  </a:ext>
                </a:extLst>
              </a:tr>
            </a:tbl>
          </a:graphicData>
        </a:graphic>
      </p:graphicFrame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921057AC-4659-B2FE-FF78-C7B289325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524020"/>
              </p:ext>
            </p:extLst>
          </p:nvPr>
        </p:nvGraphicFramePr>
        <p:xfrm>
          <a:off x="139849" y="182879"/>
          <a:ext cx="11833412" cy="6266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6377">
                  <a:extLst>
                    <a:ext uri="{9D8B030D-6E8A-4147-A177-3AD203B41FA5}">
                      <a16:colId xmlns:a16="http://schemas.microsoft.com/office/drawing/2014/main" val="3807722552"/>
                    </a:ext>
                  </a:extLst>
                </a:gridCol>
                <a:gridCol w="9897035">
                  <a:extLst>
                    <a:ext uri="{9D8B030D-6E8A-4147-A177-3AD203B41FA5}">
                      <a16:colId xmlns:a16="http://schemas.microsoft.com/office/drawing/2014/main" val="2680724474"/>
                    </a:ext>
                  </a:extLst>
                </a:gridCol>
              </a:tblGrid>
              <a:tr h="658489">
                <a:tc>
                  <a:txBody>
                    <a:bodyPr/>
                    <a:lstStyle/>
                    <a:p>
                      <a:pPr algn="ctr"/>
                      <a:r>
                        <a:rPr lang="ru-RU" sz="3200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093189"/>
                  </a:ext>
                </a:extLst>
              </a:tr>
              <a:tr h="421664">
                <a:tc>
                  <a:txBody>
                    <a:bodyPr/>
                    <a:lstStyle/>
                    <a:p>
                      <a:pPr algn="ctr"/>
                      <a:r>
                        <a:rPr lang="ru-RU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Развитие инженерного и логико-математического мышления у детей дошкольного возраста с использованием игр </a:t>
                      </a:r>
                      <a:r>
                        <a:rPr lang="ru-RU" sz="26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головоломок «</a:t>
                      </a:r>
                      <a:r>
                        <a:rPr lang="ru-RU" sz="26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Танграм</a:t>
                      </a:r>
                      <a:r>
                        <a:rPr lang="ru-RU" sz="26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ru-RU" sz="2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Подготовка материалов к региональному этапу конкурса «Я – исследователь».</a:t>
                      </a:r>
                      <a:endParaRPr lang="ru-RU" sz="2600" b="0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840891"/>
                  </a:ext>
                </a:extLst>
              </a:tr>
              <a:tr h="421664">
                <a:tc>
                  <a:txBody>
                    <a:bodyPr/>
                    <a:lstStyle/>
                    <a:p>
                      <a:pPr algn="ctr"/>
                      <a:r>
                        <a:rPr lang="ru-RU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26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«Дары </a:t>
                      </a:r>
                      <a:r>
                        <a:rPr lang="ru-RU" sz="26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Фрёбеля</a:t>
                      </a:r>
                      <a:r>
                        <a:rPr lang="ru-RU" sz="26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2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как средство для развития математических способностей у дошкольников;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b="1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6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Инженерный квест воспитатели против учителей.</a:t>
                      </a:r>
                      <a:endParaRPr lang="ru-RU" sz="2600" b="0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435625"/>
                  </a:ext>
                </a:extLst>
              </a:tr>
              <a:tr h="421664">
                <a:tc>
                  <a:txBody>
                    <a:bodyPr/>
                    <a:lstStyle/>
                    <a:p>
                      <a:pPr algn="ctr"/>
                      <a:r>
                        <a:rPr lang="ru-RU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Развитие трёхмерного пространственного воображения дошкольников посредством "</a:t>
                      </a:r>
                      <a:r>
                        <a:rPr lang="ru-RU" sz="26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Курса логики" "Академии </a:t>
                      </a:r>
                      <a:r>
                        <a:rPr lang="ru-RU" sz="2600" b="1" i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Наураша</a:t>
                      </a:r>
                      <a:r>
                        <a:rPr lang="ru-RU" sz="2600" b="1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ru-RU" sz="260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2600" i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6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Подготовка к турниру «</a:t>
                      </a:r>
                      <a:r>
                        <a:rPr lang="ru-RU" sz="26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Алгоритмика</a:t>
                      </a:r>
                      <a:r>
                        <a:rPr lang="ru-RU" sz="26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».</a:t>
                      </a:r>
                      <a:endParaRPr lang="ru-RU" sz="2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67003"/>
                  </a:ext>
                </a:extLst>
              </a:tr>
              <a:tr h="421664">
                <a:tc>
                  <a:txBody>
                    <a:bodyPr/>
                    <a:lstStyle/>
                    <a:p>
                      <a:pPr algn="ctr"/>
                      <a:r>
                        <a:rPr lang="ru-RU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Турнир по </a:t>
                      </a:r>
                      <a:r>
                        <a:rPr lang="ru-RU" sz="2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алгоритмике</a:t>
                      </a:r>
                      <a:r>
                        <a:rPr lang="ru-RU" sz="2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для воспитанников ДО и учеников НОО.</a:t>
                      </a:r>
                      <a:endParaRPr lang="ru-RU" sz="2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44272"/>
                  </a:ext>
                </a:extLst>
              </a:tr>
              <a:tr h="421664">
                <a:tc>
                  <a:txBody>
                    <a:bodyPr/>
                    <a:lstStyle/>
                    <a:p>
                      <a:pPr algn="ctr"/>
                      <a:r>
                        <a:rPr lang="ru-RU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Муниципальный Фестиваль  проектов «Инженерные идеи».</a:t>
                      </a:r>
                      <a:endParaRPr lang="ru-RU" sz="2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748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06926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479489-3B9A-C102-ACD0-084314957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904" y="193041"/>
            <a:ext cx="11867322" cy="1351674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 деятельности стажировочной площадки с учителями НОО на 2025-2026 уч. год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63E212-9C45-CB7D-D0AE-F176005F1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715"/>
            <a:ext cx="10515600" cy="4632248"/>
          </a:xfrm>
        </p:spPr>
        <p:txBody>
          <a:bodyPr/>
          <a:lstStyle/>
          <a:p>
            <a:pPr marL="571500" indent="-571500" algn="ctr">
              <a:buFont typeface="+mj-lt"/>
              <a:buAutoNum type="romanUcPeriod"/>
            </a:pPr>
            <a:r>
              <a:rPr lang="ru-RU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Диагностико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-аналитический блок:</a:t>
            </a:r>
          </a:p>
          <a:p>
            <a:pPr marL="571500" indent="-571500" algn="ctr">
              <a:buFont typeface="+mj-lt"/>
              <a:buAutoNum type="romanUcPeriod"/>
            </a:pP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84D71B6D-67DB-B536-FEAC-99C5CE2F04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450201"/>
              </p:ext>
            </p:extLst>
          </p:nvPr>
        </p:nvGraphicFramePr>
        <p:xfrm>
          <a:off x="274468" y="2291014"/>
          <a:ext cx="11643064" cy="3758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1692">
                  <a:extLst>
                    <a:ext uri="{9D8B030D-6E8A-4147-A177-3AD203B41FA5}">
                      <a16:colId xmlns:a16="http://schemas.microsoft.com/office/drawing/2014/main" val="1444765477"/>
                    </a:ext>
                  </a:extLst>
                </a:gridCol>
                <a:gridCol w="4285893">
                  <a:extLst>
                    <a:ext uri="{9D8B030D-6E8A-4147-A177-3AD203B41FA5}">
                      <a16:colId xmlns:a16="http://schemas.microsoft.com/office/drawing/2014/main" val="3897718377"/>
                    </a:ext>
                  </a:extLst>
                </a:gridCol>
                <a:gridCol w="2947386">
                  <a:extLst>
                    <a:ext uri="{9D8B030D-6E8A-4147-A177-3AD203B41FA5}">
                      <a16:colId xmlns:a16="http://schemas.microsoft.com/office/drawing/2014/main" val="2144007033"/>
                    </a:ext>
                  </a:extLst>
                </a:gridCol>
                <a:gridCol w="2388093">
                  <a:extLst>
                    <a:ext uri="{9D8B030D-6E8A-4147-A177-3AD203B41FA5}">
                      <a16:colId xmlns:a16="http://schemas.microsoft.com/office/drawing/2014/main" val="947943533"/>
                    </a:ext>
                  </a:extLst>
                </a:gridCol>
              </a:tblGrid>
              <a:tr h="44976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000805"/>
                  </a:ext>
                </a:extLst>
              </a:tr>
              <a:tr h="177442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Организационное заседание. Открытие</a:t>
                      </a:r>
                    </a:p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2-ого года стажировочной площадки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Круглый стол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№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529097"/>
                  </a:ext>
                </a:extLst>
              </a:tr>
              <a:tr h="144171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Кванториум, развитие инженерного мышления у школьников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Педагогический туризм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№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547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6249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B8F42B50-76C0-BDEE-396F-418DC1846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0" y="228600"/>
            <a:ext cx="11840310" cy="5543917"/>
          </a:xfrm>
        </p:spPr>
        <p:txBody>
          <a:bodyPr/>
          <a:lstStyle/>
          <a:p>
            <a:pPr marL="571500" indent="-571500" algn="ctr">
              <a:buAutoNum type="romanUcPeriod" startAt="2"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Информационный блок: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F5B9C3CE-DE40-E038-AE0C-A3C8AD0AEF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612833"/>
              </p:ext>
            </p:extLst>
          </p:nvPr>
        </p:nvGraphicFramePr>
        <p:xfrm>
          <a:off x="140676" y="750667"/>
          <a:ext cx="11840308" cy="5095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1">
                  <a:extLst>
                    <a:ext uri="{9D8B030D-6E8A-4147-A177-3AD203B41FA5}">
                      <a16:colId xmlns:a16="http://schemas.microsoft.com/office/drawing/2014/main" val="459243634"/>
                    </a:ext>
                  </a:extLst>
                </a:gridCol>
                <a:gridCol w="4747846">
                  <a:extLst>
                    <a:ext uri="{9D8B030D-6E8A-4147-A177-3AD203B41FA5}">
                      <a16:colId xmlns:a16="http://schemas.microsoft.com/office/drawing/2014/main" val="4018160168"/>
                    </a:ext>
                  </a:extLst>
                </a:gridCol>
                <a:gridCol w="2584939">
                  <a:extLst>
                    <a:ext uri="{9D8B030D-6E8A-4147-A177-3AD203B41FA5}">
                      <a16:colId xmlns:a16="http://schemas.microsoft.com/office/drawing/2014/main" val="3116000721"/>
                    </a:ext>
                  </a:extLst>
                </a:gridCol>
                <a:gridCol w="2678722">
                  <a:extLst>
                    <a:ext uri="{9D8B030D-6E8A-4147-A177-3AD203B41FA5}">
                      <a16:colId xmlns:a16="http://schemas.microsoft.com/office/drawing/2014/main" val="1997647854"/>
                    </a:ext>
                  </a:extLst>
                </a:gridCol>
              </a:tblGrid>
              <a:tr h="47574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9460107"/>
                  </a:ext>
                </a:extLst>
              </a:tr>
              <a:tr h="131611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Механика. Основы конструирования.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Практикум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№ 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1288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</a:t>
                      </a:r>
                      <a:r>
                        <a:rPr lang="ru-RU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алгоритмики</a:t>
                      </a:r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программирования.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Практикум</a:t>
                      </a:r>
                    </a:p>
                    <a:p>
                      <a:pPr algn="ctr"/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№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9352969"/>
                  </a:ext>
                </a:extLst>
              </a:tr>
              <a:tr h="121911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Робототехника, как эффективное средство обучения и развития.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Практикум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№ 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935511"/>
                  </a:ext>
                </a:extLst>
              </a:tr>
              <a:tr h="26473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Лаборатория «</a:t>
                      </a:r>
                      <a:r>
                        <a:rPr lang="ru-RU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Наураша</a:t>
                      </a:r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и курс базовой логики.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Практикум</a:t>
                      </a:r>
                    </a:p>
                    <a:p>
                      <a:pPr algn="ctr"/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«ООШ № 7»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6186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142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E7DE1EE-C0C0-70B8-5232-152FA4D3D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661" y="313348"/>
            <a:ext cx="11611707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Опытно – внедренческий блок: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63E125C3-CFA0-B0AF-63E8-52A14F0028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674408"/>
              </p:ext>
            </p:extLst>
          </p:nvPr>
        </p:nvGraphicFramePr>
        <p:xfrm>
          <a:off x="269632" y="1038687"/>
          <a:ext cx="11768488" cy="5442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181">
                  <a:extLst>
                    <a:ext uri="{9D8B030D-6E8A-4147-A177-3AD203B41FA5}">
                      <a16:colId xmlns:a16="http://schemas.microsoft.com/office/drawing/2014/main" val="1691024543"/>
                    </a:ext>
                  </a:extLst>
                </a:gridCol>
                <a:gridCol w="4321063">
                  <a:extLst>
                    <a:ext uri="{9D8B030D-6E8A-4147-A177-3AD203B41FA5}">
                      <a16:colId xmlns:a16="http://schemas.microsoft.com/office/drawing/2014/main" val="1736270818"/>
                    </a:ext>
                  </a:extLst>
                </a:gridCol>
                <a:gridCol w="2294839">
                  <a:extLst>
                    <a:ext uri="{9D8B030D-6E8A-4147-A177-3AD203B41FA5}">
                      <a16:colId xmlns:a16="http://schemas.microsoft.com/office/drawing/2014/main" val="4049046141"/>
                    </a:ext>
                  </a:extLst>
                </a:gridCol>
                <a:gridCol w="3589405">
                  <a:extLst>
                    <a:ext uri="{9D8B030D-6E8A-4147-A177-3AD203B41FA5}">
                      <a16:colId xmlns:a16="http://schemas.microsoft.com/office/drawing/2014/main" val="4077830545"/>
                    </a:ext>
                  </a:extLst>
                </a:gridCol>
              </a:tblGrid>
              <a:tr h="75527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931082"/>
                  </a:ext>
                </a:extLst>
              </a:tr>
              <a:tr h="1303617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Фестиваль творческих открытий и инициатив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Презентация опыта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«ООШ № 7»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926068"/>
                  </a:ext>
                </a:extLst>
              </a:tr>
              <a:tr h="1463852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Алгоритмика</a:t>
                      </a:r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педагогов, учеников и воспитанников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Турнир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МБДОУ «Детский сад № 12»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040938"/>
                  </a:ext>
                </a:extLst>
              </a:tr>
              <a:tr h="191927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фестиваль «Инженерные идеи»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Фестиваль проектов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№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998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00041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CE6A71-7C01-0343-4DB9-C67F1D8CD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924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 конкурсных мероприятий на 2025-2026 учебный год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7046577-3041-8CDC-AFDE-7A8EBFFEEC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1570322"/>
              </p:ext>
            </p:extLst>
          </p:nvPr>
        </p:nvGraphicFramePr>
        <p:xfrm>
          <a:off x="168676" y="692458"/>
          <a:ext cx="11887199" cy="6019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57">
                  <a:extLst>
                    <a:ext uri="{9D8B030D-6E8A-4147-A177-3AD203B41FA5}">
                      <a16:colId xmlns:a16="http://schemas.microsoft.com/office/drawing/2014/main" val="3219531916"/>
                    </a:ext>
                  </a:extLst>
                </a:gridCol>
                <a:gridCol w="5533815">
                  <a:extLst>
                    <a:ext uri="{9D8B030D-6E8A-4147-A177-3AD203B41FA5}">
                      <a16:colId xmlns:a16="http://schemas.microsoft.com/office/drawing/2014/main" val="3185951233"/>
                    </a:ext>
                  </a:extLst>
                </a:gridCol>
                <a:gridCol w="4732027">
                  <a:extLst>
                    <a:ext uri="{9D8B030D-6E8A-4147-A177-3AD203B41FA5}">
                      <a16:colId xmlns:a16="http://schemas.microsoft.com/office/drawing/2014/main" val="2554665983"/>
                    </a:ext>
                  </a:extLst>
                </a:gridCol>
              </a:tblGrid>
              <a:tr h="359911">
                <a:tc>
                  <a:txBody>
                    <a:bodyPr/>
                    <a:lstStyle/>
                    <a:p>
                      <a:pPr algn="ctr">
                        <a:spcAft>
                          <a:spcPts val="1350"/>
                        </a:spcAft>
                      </a:pP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Месяц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7" marR="571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350"/>
                        </a:spcAft>
                      </a:pP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7" marR="5715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350"/>
                        </a:spcAft>
                      </a:pP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Учителя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7" marR="57157" marT="0" marB="0"/>
                </a:tc>
                <a:extLst>
                  <a:ext uri="{0D108BD9-81ED-4DB2-BD59-A6C34878D82A}">
                    <a16:rowId xmlns:a16="http://schemas.microsoft.com/office/drawing/2014/main" val="109815335"/>
                  </a:ext>
                </a:extLst>
              </a:tr>
              <a:tr h="2616744">
                <a:tc>
                  <a:txBody>
                    <a:bodyPr/>
                    <a:lstStyle/>
                    <a:p>
                      <a:pPr algn="ctr">
                        <a:spcAft>
                          <a:spcPts val="135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7" marR="57157" marT="0" marB="0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135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конкурс «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ИКаР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7" marR="57157" marT="0" marB="0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135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конкурс «Шустрик» (8-18 лет) – научно-техническое творчество, реализация инновационных проектов;</a:t>
                      </a:r>
                    </a:p>
                    <a:p>
                      <a:pPr marL="342900" lvl="0" indent="-342900" algn="l">
                        <a:spcAft>
                          <a:spcPts val="135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конкурс </a:t>
                      </a:r>
                      <a:r>
                        <a:rPr kumimoji="0" lang="ru-RU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kumimoji="0" lang="ru-RU" sz="2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ИКаР</a:t>
                      </a:r>
                      <a:r>
                        <a:rPr kumimoji="0" lang="ru-RU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7" marR="57157" marT="0" marB="0"/>
                </a:tc>
                <a:extLst>
                  <a:ext uri="{0D108BD9-81ED-4DB2-BD59-A6C34878D82A}">
                    <a16:rowId xmlns:a16="http://schemas.microsoft.com/office/drawing/2014/main" val="1959047826"/>
                  </a:ext>
                </a:extLst>
              </a:tr>
              <a:tr h="359911">
                <a:tc>
                  <a:txBody>
                    <a:bodyPr/>
                    <a:lstStyle/>
                    <a:p>
                      <a:pPr algn="ctr">
                        <a:spcAft>
                          <a:spcPts val="135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7" marR="57157" marT="0" marB="0">
                    <a:solidFill>
                      <a:srgbClr val="E9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135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конкурс «ТехноМир».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7" marR="57157" marT="0" marB="0"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949964"/>
                  </a:ext>
                </a:extLst>
              </a:tr>
              <a:tr h="359911">
                <a:tc>
                  <a:txBody>
                    <a:bodyPr/>
                    <a:lstStyle/>
                    <a:p>
                      <a:pPr algn="ctr">
                        <a:spcAft>
                          <a:spcPts val="135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7" marR="57157" marT="0" marB="0">
                    <a:solidFill>
                      <a:srgbClr val="CF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135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конкурс «Я – исследователь».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7" marR="5715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58620"/>
                  </a:ext>
                </a:extLst>
              </a:tr>
              <a:tr h="894779">
                <a:tc>
                  <a:txBody>
                    <a:bodyPr/>
                    <a:lstStyle/>
                    <a:p>
                      <a:pPr algn="ctr">
                        <a:spcAft>
                          <a:spcPts val="135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7" marR="57157" marT="0" marB="0">
                    <a:solidFill>
                      <a:srgbClr val="E9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lvl="0" indent="-342900" algn="ctr">
                        <a:spcAft>
                          <a:spcPts val="135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 фестиваль творческих открытий и инициатив «Леонардо»;</a:t>
                      </a:r>
                    </a:p>
                    <a:p>
                      <a:pPr marL="342900" lvl="0" indent="-342900" algn="ctr">
                        <a:spcAft>
                          <a:spcPts val="135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конкурс «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ИКаР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7" marR="5715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827410"/>
                  </a:ext>
                </a:extLst>
              </a:tr>
              <a:tr h="894779">
                <a:tc>
                  <a:txBody>
                    <a:bodyPr/>
                    <a:lstStyle/>
                    <a:p>
                      <a:pPr algn="ctr">
                        <a:spcAft>
                          <a:spcPts val="135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7" marR="57157" marT="0" marB="0">
                    <a:solidFill>
                      <a:srgbClr val="CF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lvl="0" indent="-342900" algn="ctr">
                        <a:spcAft>
                          <a:spcPts val="135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 конкурс «Икар»;</a:t>
                      </a:r>
                    </a:p>
                    <a:p>
                      <a:pPr marL="342900" lvl="0" indent="-342900" algn="ctr">
                        <a:spcAft>
                          <a:spcPts val="135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турнир по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алгоритмике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7" marR="5715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347173"/>
                  </a:ext>
                </a:extLst>
              </a:tr>
              <a:tr h="359911">
                <a:tc>
                  <a:txBody>
                    <a:bodyPr/>
                    <a:lstStyle/>
                    <a:p>
                      <a:pPr algn="ctr">
                        <a:spcAft>
                          <a:spcPts val="1350"/>
                        </a:spcAft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7" marR="57157" marT="0" marB="0">
                    <a:solidFill>
                      <a:srgbClr val="E9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57200"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фестиваль «Инженерные идеи».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157" marR="5715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854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99959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2108B1-A628-C2F1-FC33-37D72B091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548640"/>
          </a:xfrm>
        </p:spPr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Родительский клуб «Технари» (Школа родительского мастерства)  в ДОУ</a:t>
            </a:r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924B0356-682B-0AA9-8853-24311383AF1D}"/>
              </a:ext>
            </a:extLst>
          </p:cNvPr>
          <p:cNvGraphicFramePr>
            <a:graphicFrameLocks noGrp="1"/>
          </p:cNvGraphicFramePr>
          <p:nvPr/>
        </p:nvGraphicFramePr>
        <p:xfrm>
          <a:off x="355108" y="-114218436"/>
          <a:ext cx="6287571" cy="1433043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5598">
                  <a:extLst>
                    <a:ext uri="{9D8B030D-6E8A-4147-A177-3AD203B41FA5}">
                      <a16:colId xmlns:a16="http://schemas.microsoft.com/office/drawing/2014/main" val="3117705798"/>
                    </a:ext>
                  </a:extLst>
                </a:gridCol>
                <a:gridCol w="592160">
                  <a:extLst>
                    <a:ext uri="{9D8B030D-6E8A-4147-A177-3AD203B41FA5}">
                      <a16:colId xmlns:a16="http://schemas.microsoft.com/office/drawing/2014/main" val="2417077529"/>
                    </a:ext>
                  </a:extLst>
                </a:gridCol>
                <a:gridCol w="1733690">
                  <a:extLst>
                    <a:ext uri="{9D8B030D-6E8A-4147-A177-3AD203B41FA5}">
                      <a16:colId xmlns:a16="http://schemas.microsoft.com/office/drawing/2014/main" val="3449218877"/>
                    </a:ext>
                  </a:extLst>
                </a:gridCol>
                <a:gridCol w="866842">
                  <a:extLst>
                    <a:ext uri="{9D8B030D-6E8A-4147-A177-3AD203B41FA5}">
                      <a16:colId xmlns:a16="http://schemas.microsoft.com/office/drawing/2014/main" val="2429040816"/>
                    </a:ext>
                  </a:extLst>
                </a:gridCol>
                <a:gridCol w="1176028">
                  <a:extLst>
                    <a:ext uri="{9D8B030D-6E8A-4147-A177-3AD203B41FA5}">
                      <a16:colId xmlns:a16="http://schemas.microsoft.com/office/drawing/2014/main" val="2211264866"/>
                    </a:ext>
                  </a:extLst>
                </a:gridCol>
                <a:gridCol w="867279">
                  <a:extLst>
                    <a:ext uri="{9D8B030D-6E8A-4147-A177-3AD203B41FA5}">
                      <a16:colId xmlns:a16="http://schemas.microsoft.com/office/drawing/2014/main" val="277817218"/>
                    </a:ext>
                  </a:extLst>
                </a:gridCol>
                <a:gridCol w="865974">
                  <a:extLst>
                    <a:ext uri="{9D8B030D-6E8A-4147-A177-3AD203B41FA5}">
                      <a16:colId xmlns:a16="http://schemas.microsoft.com/office/drawing/2014/main" val="808132691"/>
                    </a:ext>
                  </a:extLst>
                </a:gridCol>
              </a:tblGrid>
              <a:tr h="118642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№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Дата</a:t>
                      </a:r>
                      <a:r>
                        <a:rPr lang="en-US" sz="200" spc="-10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и</a:t>
                      </a:r>
                      <a:r>
                        <a:rPr lang="en-US" sz="200" spc="-5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время</a:t>
                      </a:r>
                      <a:endParaRPr lang="ru-RU" sz="100">
                        <a:effectLst/>
                      </a:endParaRPr>
                    </a:p>
                    <a:p>
                      <a:pPr marL="139700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проведения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0833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Тема</a:t>
                      </a:r>
                      <a:r>
                        <a:rPr lang="en-US" sz="200" spc="-20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мероприятия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Форма</a:t>
                      </a:r>
                      <a:endParaRPr lang="ru-RU" sz="100">
                        <a:effectLst/>
                      </a:endParaRPr>
                    </a:p>
                    <a:p>
                      <a:pPr marL="167640" marR="161290" algn="ctr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проведения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Самостоятельная</a:t>
                      </a:r>
                      <a:endParaRPr lang="ru-RU" sz="100">
                        <a:effectLst/>
                      </a:endParaRPr>
                    </a:p>
                    <a:p>
                      <a:pPr marL="283845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работа</a:t>
                      </a:r>
                      <a:r>
                        <a:rPr lang="en-US" sz="200" spc="-15">
                          <a:effectLst/>
                        </a:rPr>
                        <a:t> </a:t>
                      </a:r>
                      <a:r>
                        <a:rPr lang="en-US" sz="200">
                          <a:effectLst/>
                        </a:rPr>
                        <a:t>стажеров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Практические</a:t>
                      </a:r>
                      <a:endParaRPr lang="ru-RU" sz="100">
                        <a:effectLst/>
                      </a:endParaRPr>
                    </a:p>
                    <a:p>
                      <a:pPr marL="101600" marR="93980" algn="ctr">
                        <a:lnSpc>
                          <a:spcPts val="129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занятия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Ответственный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05439678"/>
                  </a:ext>
                </a:extLst>
              </a:tr>
              <a:tr h="782295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сентябрь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Организационное заседание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Повестка дня: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1.	Отчетная презентация по итогам работы 1 года стажировочной площадки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2.	О	рассмотрении	и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утверждении	плана деятельности стажировочной площадки.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3. Анализ работы стажировочной  площадки (анкетирование):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открытых кружков,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детей (возраста)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какое оборудование приобретено, в каком количестве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4. План конкурсов на год</a:t>
                      </a:r>
                      <a:endParaRPr lang="ru-RU" sz="100">
                        <a:effectLst/>
                      </a:endParaRPr>
                    </a:p>
                    <a:p>
                      <a:pPr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Круглый стол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базы садов участников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В 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96505791"/>
                  </a:ext>
                </a:extLst>
              </a:tr>
              <a:tr h="815663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Октябрь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1. Контроль организации дополнительного образования в инженерно-техническом направлении: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материальная база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методическое обеспечение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форма проведения дополнительного образования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2. Логические блоки Дьенеша, как универсальный дидактический материал для умственного развития детей дошкольного возраста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выявление и абстрагирование свойств 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творческое развитие детей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">
                          <a:effectLst/>
                        </a:rPr>
                        <a:t>сравнение, классификация и обобщение.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Выход в дошкольные учреждения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07729536"/>
                  </a:ext>
                </a:extLst>
              </a:tr>
              <a:tr h="389294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3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Ноябрь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материалов образовательных учреждений к конкурсу «Икар»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Дидактические игры В.В.Воскобовича, как средство развития инженерного мышления. 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( «Сложи узор», «Волшебный квадрат», «Прозрачный квадрат», «Геоконд», «Чудо – крестики и др.)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практикум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Разработать проекты, макеты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70106218"/>
                  </a:ext>
                </a:extLst>
              </a:tr>
              <a:tr h="415246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4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Декабрь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Муниципальный конкурс «Икар»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Развитие пространственного мышления у детей дошкольного возраста с использованием счетных палочек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	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«Палочки Кюизенера как полифункциональное дидактическое средство интеллектуального развития детей дошкольного возраста»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проектов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53628927"/>
                  </a:ext>
                </a:extLst>
              </a:tr>
              <a:tr h="381878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5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Январь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материалов к региональному конкурсу «Техно мир» и «Я – исследователь»</a:t>
                      </a:r>
                      <a:endParaRPr lang="ru-RU" sz="100">
                        <a:effectLst/>
                      </a:endParaRPr>
                    </a:p>
                    <a:p>
                      <a:pPr marL="333375">
                        <a:lnSpc>
                          <a:spcPts val="1365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Развитие инженерного и логико-математического мышления у детей дошкольного возраста с использованием игр головоломок «Пифагор», «Танграм», «Колумбово яйцо» и т.д.</a:t>
                      </a:r>
                      <a:endParaRPr lang="ru-RU" sz="100">
                        <a:effectLst/>
                      </a:endParaRPr>
                    </a:p>
                    <a:p>
                      <a:pPr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Круглый стол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37040236"/>
                  </a:ext>
                </a:extLst>
              </a:tr>
              <a:tr h="411539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6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Февраль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Инженерный квест воспитатели против учителей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«Использование игровых наборов «Дары Фрёбеля» в дошкольном возрасте как один из инструментов формирования предпосылок инженерного мышления».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Квест игра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62645890"/>
                  </a:ext>
                </a:extLst>
              </a:tr>
              <a:tr h="536261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7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Март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Презентация проектов к региональному этапу Всероссийского конкурса «ИкаРёнок» (воспитатели победители муниципального конкурса + учителя)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«Развитие трёхмерного пространственного воображения дошкольников посредством "Курса логики" "Академии Наураши»</a:t>
                      </a:r>
                      <a:endParaRPr lang="ru-RU" sz="100">
                        <a:effectLst/>
                      </a:endParaRPr>
                    </a:p>
                    <a:p>
                      <a:pPr marL="457200">
                        <a:lnSpc>
                          <a:spcPct val="120000"/>
                        </a:lnSpc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342900" lvl="0" indent="-342900">
                        <a:lnSpc>
                          <a:spcPts val="1365"/>
                        </a:lnSpc>
                        <a:spcAft>
                          <a:spcPts val="1000"/>
                        </a:spcAft>
                        <a:buFont typeface="+mj-lt"/>
                        <a:buAutoNum type="arabicPeriod"/>
                      </a:pPr>
                      <a:r>
                        <a:rPr lang="ru-RU" sz="200">
                          <a:effectLst/>
                        </a:rPr>
                        <a:t>Подготовка к турниру «Алгоритмика»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Семинар-практикум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Подготовить мини-отчет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Презентация проектов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15540934"/>
                  </a:ext>
                </a:extLst>
              </a:tr>
              <a:tr h="77859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8.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Апрель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Турнир по алгоритмике для воспитанников ДОУ и школьников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ДОУ 12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02699678"/>
                  </a:ext>
                </a:extLst>
              </a:tr>
              <a:tr h="422662">
                <a:tc>
                  <a:txBody>
                    <a:bodyPr/>
                    <a:lstStyle/>
                    <a:p>
                      <a:pPr marL="6985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9. 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Май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Муниципальный Фестиваль  проектов «Инженерные идеи г. Гусь-Хрустальный»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Закрытие стажировочной площадки: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подведение итогов;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количество участников в региональных конкурсах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мини-отчеты участников</a:t>
                      </a:r>
                      <a:endParaRPr lang="ru-RU" sz="100">
                        <a:effectLst/>
                      </a:endParaRPr>
                    </a:p>
                    <a:p>
                      <a:pPr marL="104775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- презентация конспектов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66370" marR="16129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Фестиваль проектов, Конкурс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en-US" sz="200">
                          <a:effectLst/>
                        </a:rPr>
                        <a:t> 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Мини-отчеты участников</a:t>
                      </a:r>
                      <a:endParaRPr lang="ru-RU" sz="100">
                        <a:effectLst/>
                      </a:endParaRPr>
                    </a:p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 </a:t>
                      </a:r>
                      <a:endParaRPr lang="ru-RU" sz="100">
                        <a:effectLst/>
                      </a:endParaRPr>
                    </a:p>
                    <a:p>
                      <a:pPr marL="101600" marR="95250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>
                          <a:effectLst/>
                        </a:rPr>
                        <a:t>Разработка конспектов</a:t>
                      </a:r>
                      <a:endParaRPr lang="ru-RU" sz="1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74295" algn="ctr">
                        <a:lnSpc>
                          <a:spcPts val="1365"/>
                        </a:lnSpc>
                        <a:spcAft>
                          <a:spcPts val="1000"/>
                        </a:spcAft>
                      </a:pPr>
                      <a:r>
                        <a:rPr lang="ru-RU" sz="200" dirty="0">
                          <a:effectLst/>
                        </a:rPr>
                        <a:t>ДОУ 12</a:t>
                      </a:r>
                      <a:endParaRPr lang="ru-RU" sz="1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54629778"/>
                  </a:ext>
                </a:extLst>
              </a:tr>
            </a:tbl>
          </a:graphicData>
        </a:graphic>
      </p:graphicFrame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09679940-41D3-5449-909B-445F931D39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595753"/>
              </p:ext>
            </p:extLst>
          </p:nvPr>
        </p:nvGraphicFramePr>
        <p:xfrm>
          <a:off x="108010" y="548641"/>
          <a:ext cx="11975977" cy="6307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651">
                  <a:extLst>
                    <a:ext uri="{9D8B030D-6E8A-4147-A177-3AD203B41FA5}">
                      <a16:colId xmlns:a16="http://schemas.microsoft.com/office/drawing/2014/main" val="3686445529"/>
                    </a:ext>
                  </a:extLst>
                </a:gridCol>
                <a:gridCol w="5563166">
                  <a:extLst>
                    <a:ext uri="{9D8B030D-6E8A-4147-A177-3AD203B41FA5}">
                      <a16:colId xmlns:a16="http://schemas.microsoft.com/office/drawing/2014/main" val="557128830"/>
                    </a:ext>
                  </a:extLst>
                </a:gridCol>
                <a:gridCol w="1834277">
                  <a:extLst>
                    <a:ext uri="{9D8B030D-6E8A-4147-A177-3AD203B41FA5}">
                      <a16:colId xmlns:a16="http://schemas.microsoft.com/office/drawing/2014/main" val="1096824099"/>
                    </a:ext>
                  </a:extLst>
                </a:gridCol>
                <a:gridCol w="3246883">
                  <a:extLst>
                    <a:ext uri="{9D8B030D-6E8A-4147-A177-3AD203B41FA5}">
                      <a16:colId xmlns:a16="http://schemas.microsoft.com/office/drawing/2014/main" val="663362432"/>
                    </a:ext>
                  </a:extLst>
                </a:gridCol>
              </a:tblGrid>
              <a:tr h="648069"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u="non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u="non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u="non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0" u="non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Ответственные</a:t>
                      </a:r>
                    </a:p>
                    <a:p>
                      <a:pPr algn="ctr"/>
                      <a:r>
                        <a:rPr lang="ru-RU" sz="2000" b="1" i="0" u="non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Воспитатели групп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21726"/>
                  </a:ext>
                </a:extLst>
              </a:tr>
              <a:tr h="2268425"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2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Открытие родительского клуба «Технари»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2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«Техническое конструирование как средство интеллектуального развития дошкольников»</a:t>
                      </a:r>
                    </a:p>
                    <a:p>
                      <a:r>
                        <a:rPr lang="ru-RU" sz="2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Анкетирование </a:t>
                      </a:r>
                      <a:endParaRPr lang="ru-RU" sz="23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Круглый стол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 младшая группа № 5</a:t>
                      </a:r>
                    </a:p>
                    <a:p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 младшая группа № 8</a:t>
                      </a:r>
                    </a:p>
                    <a:p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средние группы № 3,  № 6</a:t>
                      </a:r>
                    </a:p>
                    <a:p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подготовительные  к школе группы № 11, № 4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126971"/>
                  </a:ext>
                </a:extLst>
              </a:tr>
              <a:tr h="648250"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Развитие алгоритмического мышления у детей младшего дошкольного возраста по средствами игр с мозаикой</a:t>
                      </a:r>
                      <a:endParaRPr lang="ru-RU" sz="23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Мастер -класс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 младшая группа № 5</a:t>
                      </a:r>
                    </a:p>
                    <a:p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 младшая группа №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0569645"/>
                  </a:ext>
                </a:extLst>
              </a:tr>
              <a:tr h="1495707">
                <a:tc>
                  <a:txBody>
                    <a:bodyPr/>
                    <a:lstStyle/>
                    <a:p>
                      <a:r>
                        <a:rPr lang="ru-RU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23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Алгоритмика</a:t>
                      </a:r>
                      <a:r>
                        <a:rPr lang="ru-RU" sz="2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 математическом развитии детей»  (алгоритмические ковры)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3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Естественно-научное развитие дошкольников: Роль электронного конструктора «Знаток»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Игровой практикум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средняя  группа № 3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средняя  группа № 6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ru-RU" sz="20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старшая группа № 7</a:t>
                      </a:r>
                    </a:p>
                    <a:p>
                      <a:endParaRPr lang="ru-RU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080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3890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Небесная">
  <a:themeElements>
    <a:clrScheme name="Небесная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Небес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581</TotalTime>
  <Words>3535</Words>
  <Application>Microsoft Office PowerPoint</Application>
  <PresentationFormat>Широкоэкранный</PresentationFormat>
  <Paragraphs>891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Тема Office</vt:lpstr>
      <vt:lpstr>Небесная</vt:lpstr>
      <vt:lpstr> Муниципальная стажировочная площадка «Лаборатория технических идей»</vt:lpstr>
      <vt:lpstr>План деятельности 2-го года стажировочной площадки с воспитателями ДО на 2025 -2026 учебный год</vt:lpstr>
      <vt:lpstr>Презентация PowerPoint</vt:lpstr>
      <vt:lpstr>Презентация PowerPoint</vt:lpstr>
      <vt:lpstr>План деятельности стажировочной площадки с учителями НОО на 2025-2026 уч. год</vt:lpstr>
      <vt:lpstr>Презентация PowerPoint</vt:lpstr>
      <vt:lpstr>Презентация PowerPoint</vt:lpstr>
      <vt:lpstr>План конкурсных мероприятий на 2025-2026 учебный год</vt:lpstr>
      <vt:lpstr>Родительский клуб «Технари» (Школа родительского мастерства)  в ДОУ</vt:lpstr>
      <vt:lpstr>Родительский клуб «Технари» (Школа родительского мастерства)  в ДОУ</vt:lpstr>
      <vt:lpstr>Родительский клуб «Технари» (Школа родительского мастерства)  в ДОУ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ОБРАЗОВАТЕЛЬНАЯ РОБОТОТЕХНИКА ДЛЯ ДОШКОЛЬНИКОВ</dc:title>
  <dc:creator>Владимир и Ирина</dc:creator>
  <cp:lastModifiedBy>User</cp:lastModifiedBy>
  <cp:revision>36</cp:revision>
  <dcterms:created xsi:type="dcterms:W3CDTF">2024-06-12T17:06:18Z</dcterms:created>
  <dcterms:modified xsi:type="dcterms:W3CDTF">2025-09-12T10:13:58Z</dcterms:modified>
</cp:coreProperties>
</file>